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E6920-4481-4DAA-B7DE-A79E9C519531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37D1C-769F-485A-AE4B-43628BCA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4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latin typeface="Arial" charset="0"/>
              </a:rPr>
              <a:t>Copyright C Pearson Education, Inc., publishing as Benjamin Cummings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364601-0823-4B7B-A7B5-FABEFB4CCD84}" type="slidenum">
              <a:rPr lang="en-US" sz="1200" smtClean="0">
                <a:latin typeface="Arial" charset="0"/>
              </a:rPr>
              <a:pPr/>
              <a:t>2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latin typeface="Arial" charset="0"/>
              </a:rPr>
              <a:t>Copyright C Pearson Education, Inc., publishing as Benjamin Cummings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B96111-5823-44E2-A2CB-6C74A1928842}" type="slidenum">
              <a:rPr lang="en-US" sz="1200" smtClean="0">
                <a:latin typeface="Arial" charset="0"/>
              </a:rPr>
              <a:pPr/>
              <a:t>3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latin typeface="Arial" charset="0"/>
              </a:rPr>
              <a:t>Copyright C Pearson Education, Inc., publishing as Benjamin Cummings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A8A12D-0C04-45E0-B6D6-8125A85A44A4}" type="slidenum">
              <a:rPr lang="en-US" sz="1200" smtClean="0">
                <a:latin typeface="Arial" charset="0"/>
              </a:rPr>
              <a:pPr/>
              <a:t>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33FCBA-61F0-46C6-9E1A-9E74AB8A81FE}" type="slidenum">
              <a:rPr lang="en-US" sz="1200" smtClean="0">
                <a:latin typeface="Arial" charset="0"/>
              </a:rPr>
              <a:pPr/>
              <a:t>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00FB99A-7E78-4C18-953F-4B617B8AC9D4}" type="slidenum">
              <a:rPr lang="en-US" sz="1200" smtClean="0">
                <a:latin typeface="Arial" charset="0"/>
              </a:rPr>
              <a:pPr/>
              <a:t>6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7465D7A-7A55-4AF2-9D43-CCEE78CC3968}" type="slidenum">
              <a:rPr lang="en-US" sz="1200" smtClean="0">
                <a:latin typeface="Arial" charset="0"/>
              </a:rPr>
              <a:pPr/>
              <a:t>7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0324A1-CE9E-4FEB-8AD9-D5B218AFC88A}" type="slidenum">
              <a:rPr lang="en-US" sz="1200" smtClean="0">
                <a:latin typeface="Arial" charset="0"/>
              </a:rPr>
              <a:pPr/>
              <a:t>8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37D1C-769F-485A-AE4B-43628BCA85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3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37D1C-769F-485A-AE4B-43628BCA85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3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53E-1BB6-4FE7-BA6A-7969F1749651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4C10-7723-4198-9933-B81E6BE1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0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53E-1BB6-4FE7-BA6A-7969F1749651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4C10-7723-4198-9933-B81E6BE1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53E-1BB6-4FE7-BA6A-7969F1749651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4C10-7723-4198-9933-B81E6BE1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53E-1BB6-4FE7-BA6A-7969F1749651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4C10-7723-4198-9933-B81E6BE1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53E-1BB6-4FE7-BA6A-7969F1749651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4C10-7723-4198-9933-B81E6BE1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9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53E-1BB6-4FE7-BA6A-7969F1749651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4C10-7723-4198-9933-B81E6BE1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53E-1BB6-4FE7-BA6A-7969F1749651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4C10-7723-4198-9933-B81E6BE1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1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53E-1BB6-4FE7-BA6A-7969F1749651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4C10-7723-4198-9933-B81E6BE1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8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53E-1BB6-4FE7-BA6A-7969F1749651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4C10-7723-4198-9933-B81E6BE1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3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53E-1BB6-4FE7-BA6A-7969F1749651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4C10-7723-4198-9933-B81E6BE1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1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B53E-1BB6-4FE7-BA6A-7969F1749651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4C10-7723-4198-9933-B81E6BE1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5B53E-1BB6-4FE7-BA6A-7969F1749651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4C10-7723-4198-9933-B81E6BE18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8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15323" r="58333" b="6675"/>
          <a:stretch/>
        </p:blipFill>
        <p:spPr bwMode="auto">
          <a:xfrm>
            <a:off x="914400" y="17646"/>
            <a:ext cx="6934200" cy="67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8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16154" r="59095" b="15902"/>
          <a:stretch/>
        </p:blipFill>
        <p:spPr bwMode="auto">
          <a:xfrm>
            <a:off x="1219200" y="0"/>
            <a:ext cx="6553200" cy="684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15826" r="58961" b="7762"/>
          <a:stretch/>
        </p:blipFill>
        <p:spPr bwMode="auto">
          <a:xfrm>
            <a:off x="1676400" y="-41610"/>
            <a:ext cx="6248400" cy="689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9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structure of an atom</a:t>
            </a:r>
          </a:p>
        </p:txBody>
      </p:sp>
      <p:pic>
        <p:nvPicPr>
          <p:cNvPr id="9219" name="Picture 6" descr="04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5946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Radioactive decay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757363"/>
            <a:ext cx="8788400" cy="36798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smtClean="0"/>
              <a:t>Half-life</a:t>
            </a:r>
            <a:r>
              <a:rPr lang="en-US" smtClean="0"/>
              <a:t> = the amount of time it takes for one-half of the atoms to give off radiation and decay</a:t>
            </a:r>
          </a:p>
          <a:p>
            <a:pPr lvl="1" eaLnBrk="1" hangingPunct="1"/>
            <a:r>
              <a:rPr lang="en-US" smtClean="0"/>
              <a:t>Different radioscopes have different half-lives ranging from fractions of a second to billions of years</a:t>
            </a:r>
          </a:p>
          <a:p>
            <a:pPr lvl="1" eaLnBrk="1" hangingPunct="1"/>
            <a:r>
              <a:rPr lang="en-US" i="1" smtClean="0"/>
              <a:t>Uranium-235, used in commercial nuclear power, has a half-life of 700 million years</a:t>
            </a:r>
          </a:p>
          <a:p>
            <a:pPr eaLnBrk="1" hangingPunct="1"/>
            <a:r>
              <a:rPr lang="en-US" smtClean="0"/>
              <a:t>Atoms may also gain or lose electrons to become </a:t>
            </a:r>
            <a:r>
              <a:rPr lang="en-US" b="1" smtClean="0"/>
              <a:t>ions</a:t>
            </a:r>
            <a:r>
              <a:rPr lang="en-US" smtClean="0"/>
              <a:t>, electrically charged atoms</a:t>
            </a:r>
          </a:p>
        </p:txBody>
      </p:sp>
    </p:spTree>
    <p:extLst>
      <p:ext uri="{BB962C8B-B14F-4D97-AF65-F5344CB8AC3E}">
        <p14:creationId xmlns:p14="http://schemas.microsoft.com/office/powerpoint/2010/main" val="17209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Atoms are held together with bonds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0625"/>
            <a:ext cx="8458200" cy="53467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smtClean="0"/>
              <a:t>Covalent bond = </a:t>
            </a:r>
            <a:r>
              <a:rPr lang="en-US" smtClean="0"/>
              <a:t>atoms in a molecule share electrons</a:t>
            </a:r>
          </a:p>
          <a:p>
            <a:pPr lvl="1" eaLnBrk="1" hangingPunct="1"/>
            <a:r>
              <a:rPr lang="en-US" smtClean="0"/>
              <a:t>For example, the atoms that bond to form H</a:t>
            </a:r>
            <a:r>
              <a:rPr lang="en-US" baseline="-25000" smtClean="0"/>
              <a:t>2</a:t>
            </a:r>
            <a:r>
              <a:rPr lang="en-US" smtClean="0"/>
              <a:t>0</a:t>
            </a:r>
          </a:p>
          <a:p>
            <a:pPr eaLnBrk="1" hangingPunct="1"/>
            <a:r>
              <a:rPr lang="en-US" b="1" smtClean="0"/>
              <a:t>Polar covalent bonds =</a:t>
            </a:r>
            <a:r>
              <a:rPr lang="en-US" smtClean="0"/>
              <a:t> Atoms share electrons unequally, with one atom exerting a greater pull </a:t>
            </a:r>
          </a:p>
          <a:p>
            <a:pPr lvl="1" eaLnBrk="1" hangingPunct="1"/>
            <a:r>
              <a:rPr lang="en-US" smtClean="0"/>
              <a:t>The oxygen in a water molecule attracts electrons </a:t>
            </a:r>
          </a:p>
          <a:p>
            <a:pPr eaLnBrk="1" hangingPunct="1"/>
            <a:r>
              <a:rPr lang="en-US" b="1" smtClean="0"/>
              <a:t>Ionic bonds</a:t>
            </a:r>
            <a:r>
              <a:rPr lang="en-US" smtClean="0"/>
              <a:t> = an electron is transferred from one atom to another</a:t>
            </a:r>
          </a:p>
          <a:p>
            <a:pPr lvl="1" eaLnBrk="1" hangingPunct="1"/>
            <a:r>
              <a:rPr lang="en-US" smtClean="0"/>
              <a:t>Are not molecules, but are salts, such as table salt, NaCl</a:t>
            </a:r>
          </a:p>
          <a:p>
            <a:pPr eaLnBrk="1" hangingPunct="1"/>
            <a:r>
              <a:rPr lang="en-US" b="1" smtClean="0"/>
              <a:t>Solutions</a:t>
            </a:r>
            <a:r>
              <a:rPr lang="en-US" smtClean="0"/>
              <a:t> = no chemical bonding, but is a mixture of substances (i.e., blood, oil)</a:t>
            </a:r>
          </a:p>
        </p:txBody>
      </p:sp>
    </p:spTree>
    <p:extLst>
      <p:ext uri="{BB962C8B-B14F-4D97-AF65-F5344CB8AC3E}">
        <p14:creationId xmlns:p14="http://schemas.microsoft.com/office/powerpoint/2010/main" val="15150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carbon cycle</a:t>
            </a:r>
          </a:p>
        </p:txBody>
      </p:sp>
      <p:pic>
        <p:nvPicPr>
          <p:cNvPr id="26627" name="Picture 4" descr="07_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143000"/>
            <a:ext cx="6324600" cy="5410200"/>
          </a:xfrm>
          <a:noFill/>
        </p:spPr>
      </p:pic>
    </p:spTree>
    <p:extLst>
      <p:ext uri="{BB962C8B-B14F-4D97-AF65-F5344CB8AC3E}">
        <p14:creationId xmlns:p14="http://schemas.microsoft.com/office/powerpoint/2010/main" val="27030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phosphorus cycle</a:t>
            </a:r>
          </a:p>
        </p:txBody>
      </p:sp>
      <p:pic>
        <p:nvPicPr>
          <p:cNvPr id="29699" name="Picture 4" descr="07_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8588" y="1200150"/>
            <a:ext cx="6907212" cy="4926013"/>
          </a:xfrm>
          <a:noFill/>
        </p:spPr>
      </p:pic>
    </p:spTree>
    <p:extLst>
      <p:ext uri="{BB962C8B-B14F-4D97-AF65-F5344CB8AC3E}">
        <p14:creationId xmlns:p14="http://schemas.microsoft.com/office/powerpoint/2010/main" val="17030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nitrogen cycle</a:t>
            </a:r>
          </a:p>
        </p:txBody>
      </p:sp>
      <p:pic>
        <p:nvPicPr>
          <p:cNvPr id="33795" name="Picture 4" descr="07_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1127125"/>
            <a:ext cx="6265862" cy="4999038"/>
          </a:xfrm>
          <a:noFill/>
        </p:spPr>
      </p:pic>
    </p:spTree>
    <p:extLst>
      <p:ext uri="{BB962C8B-B14F-4D97-AF65-F5344CB8AC3E}">
        <p14:creationId xmlns:p14="http://schemas.microsoft.com/office/powerpoint/2010/main" val="18544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hydrologic cycle</a:t>
            </a:r>
          </a:p>
        </p:txBody>
      </p:sp>
      <p:pic>
        <p:nvPicPr>
          <p:cNvPr id="39939" name="Picture 4" descr="07_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088" y="1241425"/>
            <a:ext cx="7808912" cy="4884738"/>
          </a:xfrm>
          <a:noFill/>
        </p:spPr>
      </p:pic>
    </p:spTree>
    <p:extLst>
      <p:ext uri="{BB962C8B-B14F-4D97-AF65-F5344CB8AC3E}">
        <p14:creationId xmlns:p14="http://schemas.microsoft.com/office/powerpoint/2010/main" val="2594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half-life of radon gas is approximately four days. Four weeks after the introduction of radon into a sealed room, the fraction of the original amount remaining is closest to….</a:t>
            </a:r>
          </a:p>
        </p:txBody>
      </p:sp>
    </p:spTree>
    <p:extLst>
      <p:ext uri="{BB962C8B-B14F-4D97-AF65-F5344CB8AC3E}">
        <p14:creationId xmlns:p14="http://schemas.microsoft.com/office/powerpoint/2010/main" val="34506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252</Words>
  <Application>Microsoft Office PowerPoint</Application>
  <PresentationFormat>On-screen Show (4:3)</PresentationFormat>
  <Paragraphs>32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The structure of an atom</vt:lpstr>
      <vt:lpstr>Radioactive decay</vt:lpstr>
      <vt:lpstr>Atoms are held together with bonds</vt:lpstr>
      <vt:lpstr>The carbon cycle</vt:lpstr>
      <vt:lpstr>The phosphorus cycle</vt:lpstr>
      <vt:lpstr>The nitrogen cycle</vt:lpstr>
      <vt:lpstr>The hydrologic cycle</vt:lpstr>
      <vt:lpstr>Half-Life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Coleman, Elizabeth</dc:creator>
  <cp:lastModifiedBy>Coleman, Elizabeth</cp:lastModifiedBy>
  <cp:revision>7</cp:revision>
  <dcterms:created xsi:type="dcterms:W3CDTF">2012-05-01T14:46:25Z</dcterms:created>
  <dcterms:modified xsi:type="dcterms:W3CDTF">2012-05-01T19:49:45Z</dcterms:modified>
</cp:coreProperties>
</file>