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51E6-0232-4BA9-8959-C93F3A421A9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2FDD-48BC-4B11-A9CF-DD10F508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9F31828-E20A-4AE9-A37D-BBB233E0958E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074CABF-0C58-4633-899E-9EA237C5E43F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D0D8433-F737-4F37-9C6D-D9B5113EE853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BCA899E-44D7-4E44-A440-644FB0B8A14F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5FDFC1B-8056-41AB-B7B4-62309BB3BD4B}" type="slidenum">
              <a:rPr lang="en-US" sz="1200">
                <a:latin typeface="Arial" charset="0"/>
                <a:ea typeface="MS PGothic" pitchFamily="34" charset="-128"/>
              </a:rPr>
              <a:pPr algn="r"/>
              <a:t>12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0129317-647B-4D8D-A8FA-4699E8D29CEA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6FEA891-150B-4156-945B-44BEF2469ADE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9F9E8D3-6F72-4A98-B550-F94D822CDCF5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E7C9D7E-319A-4C9F-AFB4-4EAFEE76830D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9BD0AA7-447C-46A6-BFC0-C31B0F21D281}" type="slidenum">
              <a:rPr lang="en-US" sz="1200" smtClean="0">
                <a:latin typeface="Arial" charset="0"/>
              </a:rPr>
              <a:pPr/>
              <a:t>18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Figure 20.11</a:t>
            </a:r>
          </a:p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Natural capital degradation: </a:t>
            </a:r>
            <a:r>
              <a:rPr lang="el-GR" smtClean="0">
                <a:solidFill>
                  <a:srgbClr val="000000"/>
                </a:solidFill>
              </a:rPr>
              <a:t>principal sources of groundwater contamination in the United States (</a:t>
            </a:r>
            <a:r>
              <a:rPr lang="el-GR" b="1" smtClean="0">
                <a:solidFill>
                  <a:srgbClr val="8D008D"/>
                </a:solidFill>
              </a:rPr>
              <a:t>Concept 20-3A</a:t>
            </a:r>
            <a:r>
              <a:rPr lang="el-GR" smtClean="0">
                <a:solidFill>
                  <a:srgbClr val="000000"/>
                </a:solidFill>
              </a:rPr>
              <a:t>). Another source is saltwater intrusion from excessive groundwater withdrawal in coastal areas. (Figure is not drawn to scale.) </a:t>
            </a:r>
            <a:r>
              <a:rPr lang="el-GR" b="1" smtClean="0">
                <a:solidFill>
                  <a:srgbClr val="000000"/>
                </a:solidFill>
              </a:rPr>
              <a:t>Question: </a:t>
            </a:r>
            <a:r>
              <a:rPr lang="el-GR" smtClean="0">
                <a:solidFill>
                  <a:srgbClr val="000000"/>
                </a:solidFill>
              </a:rPr>
              <a:t>What are three sources shown in this picture that might be affecting groundwater in your area?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5C8733F-0EC4-4B7B-B607-2319C4746D65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Figure 20.12</a:t>
            </a:r>
          </a:p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Natural capital degradation: </a:t>
            </a:r>
            <a:r>
              <a:rPr lang="el-GR" smtClean="0">
                <a:solidFill>
                  <a:srgbClr val="000000"/>
                </a:solidFill>
              </a:rPr>
              <a:t>groundwater contamination from a leaking gasoline tank. As the contaminated water spreads from its source in a widening plume, it can be extracted by wells used to provide water for drinking and irrigation.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EFE0395-1A42-4BD3-BD17-B7E9A990077B}" type="slidenum">
              <a:rPr lang="en-US" sz="1200" smtClean="0">
                <a:latin typeface="Arial" charset="0"/>
              </a:rPr>
              <a:pPr/>
              <a:t>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9EA1B5CD-1EFF-4EA4-85AC-28EA56399C84}" type="slidenum">
              <a:rPr lang="en-US" sz="1200">
                <a:latin typeface="Arial" charset="0"/>
                <a:ea typeface="MS PGothic" pitchFamily="34" charset="-128"/>
              </a:rPr>
              <a:pPr algn="r"/>
              <a:t>20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2443471-E455-4367-80C8-37D62CA0D4CB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5314490-3592-4503-84E5-50F542F064C0}" type="slidenum">
              <a:rPr lang="en-US" sz="1200" smtClean="0">
                <a:latin typeface="Arial" charset="0"/>
              </a:rPr>
              <a:pPr/>
              <a:t>21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1AD7C64-CF66-497A-A3C5-A2D99C80FBC1}" type="slidenum">
              <a:rPr lang="en-US" sz="1200" smtClean="0">
                <a:latin typeface="Arial" charset="0"/>
              </a:rPr>
              <a:pPr/>
              <a:t>22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EC46B84-61C8-4DD4-AD8D-B5643C68887E}" type="slidenum">
              <a:rPr lang="en-US" sz="1200" smtClean="0">
                <a:latin typeface="Arial" charset="0"/>
              </a:rPr>
              <a:pPr/>
              <a:t>23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8A440E2-AB3C-4E61-95A1-B95EB7AE9211}" type="slidenum">
              <a:rPr lang="en-US" sz="1200" smtClean="0">
                <a:latin typeface="Arial" charset="0"/>
              </a:rPr>
              <a:pPr/>
              <a:t>24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1C89764-9766-4367-9ADC-4B76955EE291}" type="slidenum">
              <a:rPr lang="en-US" sz="1200" smtClean="0">
                <a:latin typeface="Arial" charset="0"/>
              </a:rPr>
              <a:pPr/>
              <a:t>25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49E58F8-5F12-4231-B830-B9A4C2BACD6E}" type="slidenum">
              <a:rPr lang="en-US" sz="1200" smtClean="0">
                <a:latin typeface="Arial" charset="0"/>
              </a:rPr>
              <a:pPr/>
              <a:t>26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174E9C4-AC7E-4E08-9D37-FFB439AC091A}" type="slidenum">
              <a:rPr lang="en-US" sz="1200" smtClean="0">
                <a:latin typeface="Arial" charset="0"/>
              </a:rPr>
              <a:pPr/>
              <a:t>27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18B7D42-5BA9-4E09-8C41-B1958DDF68E3}" type="slidenum">
              <a:rPr lang="en-US" sz="1200" smtClean="0">
                <a:latin typeface="Arial" charset="0"/>
              </a:rPr>
              <a:pPr/>
              <a:t>28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E132EDC-E464-4AE4-9568-66F2A1D82056}" type="slidenum">
              <a:rPr lang="en-US" sz="1200" smtClean="0">
                <a:latin typeface="Arial" charset="0"/>
              </a:rPr>
              <a:pPr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</a:rPr>
              <a:t>Figure 13.20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</a:rPr>
              <a:t>Major </a:t>
            </a:r>
            <a:r>
              <a:rPr lang="el-GR" i="1" smtClean="0">
                <a:solidFill>
                  <a:srgbClr val="000000"/>
                </a:solidFill>
              </a:rPr>
              <a:t>irrigation systems. </a:t>
            </a:r>
            <a:r>
              <a:rPr lang="el-GR" smtClean="0">
                <a:solidFill>
                  <a:srgbClr val="000000"/>
                </a:solidFill>
              </a:rPr>
              <a:t>Because of high initial costs, center-pivot irrigation and drip irrigation are not widely used. The development of new, low-cost, drip-irrigation systems may change this situation.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CD3BECB-C866-4742-AD2E-31361E7D87F1}" type="slidenum">
              <a:rPr lang="en-US" sz="1200" smtClean="0">
                <a:latin typeface="Arial" charset="0"/>
              </a:rPr>
              <a:pPr/>
              <a:t>30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EEE3779-3211-4322-9DA1-926B1521B602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</a:rPr>
              <a:t>Figure 13.23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</a:rPr>
              <a:t>Methods for achieving more sustainable use of the earth’s water resources (</a:t>
            </a:r>
            <a:r>
              <a:rPr lang="el-GR" b="1" smtClean="0">
                <a:solidFill>
                  <a:srgbClr val="8D008D"/>
                </a:solidFill>
              </a:rPr>
              <a:t>Concept 13-6</a:t>
            </a:r>
            <a:r>
              <a:rPr lang="el-GR" smtClean="0">
                <a:solidFill>
                  <a:srgbClr val="000000"/>
                </a:solidFill>
              </a:rPr>
              <a:t>). </a:t>
            </a:r>
            <a:r>
              <a:rPr lang="el-GR" b="1" smtClean="0">
                <a:solidFill>
                  <a:srgbClr val="000000"/>
                </a:solidFill>
              </a:rPr>
              <a:t>Question: </a:t>
            </a:r>
            <a:r>
              <a:rPr lang="el-GR" smtClean="0">
                <a:solidFill>
                  <a:srgbClr val="000000"/>
                </a:solidFill>
              </a:rPr>
              <a:t>Which two of these solutions do you think are the most important? Why?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9F31828-E20A-4AE9-A37D-BBB233E0958E}" type="slidenum">
              <a:rPr lang="en-US" sz="1200" smtClean="0">
                <a:latin typeface="Arial" charset="0"/>
              </a:rPr>
              <a:pPr/>
              <a:t>31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2443471-E455-4367-80C8-37D62CA0D4CB}" type="slidenum">
              <a:rPr lang="en-US" sz="1200" smtClean="0">
                <a:latin typeface="Arial" charset="0"/>
              </a:rPr>
              <a:pPr/>
              <a:t>32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EEE3779-3211-4322-9DA1-926B1521B602}" type="slidenum">
              <a:rPr lang="en-US" sz="1200" smtClean="0">
                <a:latin typeface="Arial" charset="0"/>
              </a:rPr>
              <a:pPr/>
              <a:t>33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</a:rPr>
              <a:t>Figure 13.23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</a:rPr>
              <a:t>Methods for achieving more sustainable use of the earth’s water resources (</a:t>
            </a:r>
            <a:r>
              <a:rPr lang="el-GR" b="1" smtClean="0">
                <a:solidFill>
                  <a:srgbClr val="8D008D"/>
                </a:solidFill>
              </a:rPr>
              <a:t>Concept 13-6</a:t>
            </a:r>
            <a:r>
              <a:rPr lang="el-GR" smtClean="0">
                <a:solidFill>
                  <a:srgbClr val="000000"/>
                </a:solidFill>
              </a:rPr>
              <a:t>). </a:t>
            </a:r>
            <a:r>
              <a:rPr lang="el-GR" b="1" smtClean="0">
                <a:solidFill>
                  <a:srgbClr val="000000"/>
                </a:solidFill>
              </a:rPr>
              <a:t>Question: </a:t>
            </a:r>
            <a:r>
              <a:rPr lang="el-GR" smtClean="0">
                <a:solidFill>
                  <a:srgbClr val="000000"/>
                </a:solidFill>
              </a:rPr>
              <a:t>Which two of these solutions do you think are the most important? Why?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AD58666-C283-42B7-8BDB-4C7C95BBBEDB}" type="slidenum">
              <a:rPr lang="en-US" sz="1200" smtClean="0">
                <a:latin typeface="Arial" charset="0"/>
              </a:rPr>
              <a:pPr/>
              <a:t>34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BB79296-3F02-469A-A5C5-5D08CFC149A8}" type="slidenum">
              <a:rPr lang="en-US" sz="1200" smtClean="0">
                <a:latin typeface="Arial" charset="0"/>
              </a:rPr>
              <a:pPr/>
              <a:t>35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389C9F2-44C7-4976-A4C2-4FF173057252}" type="slidenum">
              <a:rPr lang="en-US" sz="1200" smtClean="0">
                <a:latin typeface="Arial" charset="0"/>
              </a:rPr>
              <a:pPr/>
              <a:t>36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48F6D9A-A9E0-4BB0-9F15-F44251E666C1}" type="slidenum">
              <a:rPr lang="en-US" sz="1200" smtClean="0">
                <a:latin typeface="Arial" charset="0"/>
              </a:rPr>
              <a:pPr/>
              <a:t>37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18990E7-AB97-4CFC-9E90-E3EAAEFA6B26}" type="slidenum">
              <a:rPr lang="en-US" sz="1200" smtClean="0">
                <a:latin typeface="Arial" charset="0"/>
              </a:rPr>
              <a:pPr/>
              <a:t>38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12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488C02F-BFA9-4F2B-A861-6FF033D89764}" type="slidenum">
              <a:rPr lang="en-US" sz="1200">
                <a:latin typeface="Arial" charset="0"/>
                <a:ea typeface="MS PGothic" pitchFamily="34" charset="-128"/>
              </a:rPr>
              <a:pPr algn="r"/>
              <a:t>38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6F0161-630E-4EEB-8691-309177979DC3}" type="slidenum">
              <a:rPr lang="en-US" sz="1200" smtClean="0">
                <a:latin typeface="Arial" charset="0"/>
              </a:rPr>
              <a:pPr/>
              <a:t>39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074CABF-0C58-4633-899E-9EA237C5E43F}" type="slidenum">
              <a:rPr lang="en-US" sz="1200" smtClean="0">
                <a:latin typeface="Arial" charset="0"/>
              </a:rPr>
              <a:pPr/>
              <a:t>40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AD58666-C283-42B7-8BDB-4C7C95BBBEDB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D0D8433-F737-4F37-9C6D-D9B5113EE853}" type="slidenum">
              <a:rPr lang="en-US" sz="1200" smtClean="0">
                <a:latin typeface="Arial" charset="0"/>
              </a:rPr>
              <a:pPr/>
              <a:t>41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BCA899E-44D7-4E44-A440-644FB0B8A14F}" type="slidenum">
              <a:rPr lang="en-US" sz="1200" smtClean="0">
                <a:latin typeface="Arial" charset="0"/>
              </a:rPr>
              <a:pPr/>
              <a:t>42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167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C5FDFC1B-8056-41AB-B7B4-62309BB3BD4B}" type="slidenum">
              <a:rPr lang="en-US" sz="1200">
                <a:latin typeface="Arial" charset="0"/>
                <a:ea typeface="MS PGothic" pitchFamily="34" charset="-128"/>
              </a:rPr>
              <a:pPr algn="r"/>
              <a:t>42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0129317-647B-4D8D-A8FA-4699E8D29CEA}" type="slidenum">
              <a:rPr lang="en-US" sz="1200" smtClean="0">
                <a:latin typeface="Arial" charset="0"/>
              </a:rPr>
              <a:pPr/>
              <a:t>44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6FEA891-150B-4156-945B-44BEF2469ADE}" type="slidenum">
              <a:rPr lang="en-US" sz="1200" smtClean="0">
                <a:latin typeface="Arial" charset="0"/>
              </a:rPr>
              <a:pPr/>
              <a:t>45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9F9E8D3-6F72-4A98-B550-F94D822CDCF5}" type="slidenum">
              <a:rPr lang="en-US" sz="1200" smtClean="0">
                <a:latin typeface="Arial" charset="0"/>
              </a:rPr>
              <a:pPr/>
              <a:t>46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E7C9D7E-319A-4C9F-AFB4-4EAFEE76830D}" type="slidenum">
              <a:rPr lang="en-US" sz="1200" smtClean="0">
                <a:latin typeface="Arial" charset="0"/>
              </a:rPr>
              <a:pPr/>
              <a:t>47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69BD0AA7-447C-46A6-BFC0-C31B0F21D281}" type="slidenum">
              <a:rPr lang="en-US" sz="1200" smtClean="0">
                <a:latin typeface="Arial" charset="0"/>
              </a:rPr>
              <a:pPr/>
              <a:t>48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Figure 20.11</a:t>
            </a:r>
          </a:p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Natural capital degradation: </a:t>
            </a:r>
            <a:r>
              <a:rPr lang="el-GR" smtClean="0">
                <a:solidFill>
                  <a:srgbClr val="000000"/>
                </a:solidFill>
              </a:rPr>
              <a:t>principal sources of groundwater contamination in the United States (</a:t>
            </a:r>
            <a:r>
              <a:rPr lang="el-GR" b="1" smtClean="0">
                <a:solidFill>
                  <a:srgbClr val="8D008D"/>
                </a:solidFill>
              </a:rPr>
              <a:t>Concept 20-3A</a:t>
            </a:r>
            <a:r>
              <a:rPr lang="el-GR" smtClean="0">
                <a:solidFill>
                  <a:srgbClr val="000000"/>
                </a:solidFill>
              </a:rPr>
              <a:t>). Another source is saltwater intrusion from excessive groundwater withdrawal in coastal areas. (Figure is not drawn to scale.) </a:t>
            </a:r>
            <a:r>
              <a:rPr lang="el-GR" b="1" smtClean="0">
                <a:solidFill>
                  <a:srgbClr val="000000"/>
                </a:solidFill>
              </a:rPr>
              <a:t>Question: </a:t>
            </a:r>
            <a:r>
              <a:rPr lang="el-GR" smtClean="0">
                <a:solidFill>
                  <a:srgbClr val="000000"/>
                </a:solidFill>
              </a:rPr>
              <a:t>What are three sources shown in this picture that might be affecting groundwater in your area?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5C8733F-0EC4-4B7B-B607-2319C4746D65}" type="slidenum">
              <a:rPr lang="en-US" sz="1200" smtClean="0">
                <a:latin typeface="Arial" charset="0"/>
              </a:rPr>
              <a:pPr/>
              <a:t>49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Figure 20.12</a:t>
            </a:r>
          </a:p>
          <a:p>
            <a:pPr eaLnBrk="1" hangingPunct="1"/>
            <a:r>
              <a:rPr lang="el-GR" b="1" smtClean="0">
                <a:solidFill>
                  <a:srgbClr val="CD0000"/>
                </a:solidFill>
              </a:rPr>
              <a:t>Natural capital degradation: </a:t>
            </a:r>
            <a:r>
              <a:rPr lang="el-GR" smtClean="0">
                <a:solidFill>
                  <a:srgbClr val="000000"/>
                </a:solidFill>
              </a:rPr>
              <a:t>groundwater contamination from a leaking gasoline tank. As the contaminated water spreads from its source in a widening plume, it can be extracted by wells used to provide water for drinking and irrigation.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EFE0395-1A42-4BD3-BD17-B7E9A990077B}" type="slidenum">
              <a:rPr lang="en-US" sz="1200" smtClean="0">
                <a:latin typeface="Arial" charset="0"/>
              </a:rPr>
              <a:pPr/>
              <a:t>50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39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9EA1B5CD-1EFF-4EA4-85AC-28EA56399C84}" type="slidenum">
              <a:rPr lang="en-US" sz="1200">
                <a:latin typeface="Arial" charset="0"/>
                <a:ea typeface="MS PGothic" pitchFamily="34" charset="-128"/>
              </a:rPr>
              <a:pPr algn="r"/>
              <a:t>50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5314490-3592-4503-84E5-50F542F064C0}" type="slidenum">
              <a:rPr lang="en-US" sz="1200" smtClean="0">
                <a:latin typeface="Arial" charset="0"/>
              </a:rPr>
              <a:pPr/>
              <a:t>51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4BB79296-3F02-469A-A5C5-5D08CFC149A8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E1AD7C64-CF66-497A-A3C5-A2D99C80FBC1}" type="slidenum">
              <a:rPr lang="en-US" sz="1200" smtClean="0">
                <a:latin typeface="Arial" charset="0"/>
              </a:rPr>
              <a:pPr/>
              <a:t>52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389C9F2-44C7-4976-A4C2-4FF173057252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48F6D9A-A9E0-4BB0-9F15-F44251E666C1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18990E7-AB97-4CFC-9E90-E3EAAEFA6B26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126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5488C02F-BFA9-4F2B-A861-6FF033D89764}" type="slidenum">
              <a:rPr lang="en-US" sz="1200">
                <a:latin typeface="Arial" charset="0"/>
                <a:ea typeface="MS PGothic" pitchFamily="34" charset="-128"/>
              </a:rPr>
              <a:pPr algn="r"/>
              <a:t>8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E6F0161-630E-4EEB-8691-309177979DC3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5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6B2C-2421-4A9A-8F9E-9C1B8C277A71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E1B0-45D1-49BC-9639-746C19FC0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cowatch.org/2012/8-5-million-pounds-of-toxic-chemicals-dumped-into-new-jerseys-waterways/d-17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owatch.org/2012/8-5-million-pounds-of-toxic-chemicals-dumped-into-new-jerseys-waterways/d-17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demand can be reduced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78000"/>
            <a:ext cx="8788400" cy="3638550"/>
          </a:xfrm>
        </p:spPr>
        <p:txBody>
          <a:bodyPr/>
          <a:lstStyle/>
          <a:p>
            <a:pPr eaLnBrk="1" hangingPunct="1"/>
            <a:r>
              <a:rPr lang="en-US" smtClean="0"/>
              <a:t>Shift to processes that use less water</a:t>
            </a:r>
          </a:p>
          <a:p>
            <a:pPr lvl="1" eaLnBrk="1" hangingPunct="1"/>
            <a:r>
              <a:rPr lang="en-US" smtClean="0"/>
              <a:t>Wastewater recycling</a:t>
            </a:r>
          </a:p>
          <a:p>
            <a:pPr lvl="1" eaLnBrk="1" hangingPunct="1"/>
            <a:r>
              <a:rPr lang="en-US" smtClean="0"/>
              <a:t>Excess surface water runoff used for recharging aquifers</a:t>
            </a:r>
          </a:p>
          <a:p>
            <a:pPr lvl="1" eaLnBrk="1" hangingPunct="1"/>
            <a:r>
              <a:rPr lang="en-US" smtClean="0"/>
              <a:t>Patching leaky pipes</a:t>
            </a:r>
          </a:p>
          <a:p>
            <a:pPr lvl="1" eaLnBrk="1" hangingPunct="1"/>
            <a:r>
              <a:rPr lang="en-US" smtClean="0"/>
              <a:t>Auditing industries</a:t>
            </a:r>
          </a:p>
          <a:p>
            <a:pPr lvl="1" eaLnBrk="1" hangingPunct="1"/>
            <a:r>
              <a:rPr lang="en-US" smtClean="0"/>
              <a:t>Promoting conservation/education</a:t>
            </a:r>
          </a:p>
        </p:txBody>
      </p:sp>
    </p:spTree>
    <p:extLst>
      <p:ext uri="{BB962C8B-B14F-4D97-AF65-F5344CB8AC3E}">
        <p14:creationId xmlns:p14="http://schemas.microsoft.com/office/powerpoint/2010/main" val="232091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Sediment pollution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124200"/>
            <a:ext cx="8788400" cy="3386138"/>
          </a:xfrm>
        </p:spPr>
        <p:txBody>
          <a:bodyPr/>
          <a:lstStyle/>
          <a:p>
            <a:pPr eaLnBrk="1" hangingPunct="1"/>
            <a:r>
              <a:rPr lang="en-US" smtClean="0"/>
              <a:t>Sediment can impair aquatic ecosystems</a:t>
            </a:r>
          </a:p>
          <a:p>
            <a:pPr lvl="1" eaLnBrk="1" hangingPunct="1"/>
            <a:r>
              <a:rPr lang="en-US" smtClean="0"/>
              <a:t>Clear-cutting, mining, poor cultivation practices</a:t>
            </a:r>
          </a:p>
          <a:p>
            <a:pPr lvl="1" eaLnBrk="1" hangingPunct="1"/>
            <a:r>
              <a:rPr lang="en-US" smtClean="0"/>
              <a:t>Dramatically changes aquatic habitats, and fish may not survive</a:t>
            </a:r>
          </a:p>
          <a:p>
            <a:pPr lvl="1" eaLnBrk="1" hangingPunct="1"/>
            <a:r>
              <a:rPr lang="en-US" smtClean="0"/>
              <a:t>Solutions:  better management of farms and forests; avoid large-scale disturbance of vegetation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51204" name="Picture 5" descr="http://www.sherpaguides.com/georgia/chattahoochee/chattahoochee_in_peril/sed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267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http://soilphysics.uga.edu/images/RGA%2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3838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pollution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4678363"/>
            <a:ext cx="8534400" cy="2198687"/>
          </a:xfrm>
        </p:spPr>
        <p:txBody>
          <a:bodyPr/>
          <a:lstStyle/>
          <a:p>
            <a:pPr eaLnBrk="1" hangingPunct="1"/>
            <a:r>
              <a:rPr lang="en-US" sz="2400" smtClean="0"/>
              <a:t>Water that is too cold causes problems</a:t>
            </a:r>
          </a:p>
          <a:p>
            <a:pPr lvl="1" eaLnBrk="1" hangingPunct="1"/>
            <a:r>
              <a:rPr lang="en-US" sz="2400" smtClean="0"/>
              <a:t>Water at the bottom of reservoirs is colder</a:t>
            </a:r>
          </a:p>
          <a:p>
            <a:pPr lvl="1" eaLnBrk="1" hangingPunct="1"/>
            <a:r>
              <a:rPr lang="en-US" sz="2400" smtClean="0"/>
              <a:t>When water is released, downstream water temperatures drop suddenly and may kill aquatic organisms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2228" name="Picture 5" descr="http://images.tutorvista.com/content/feed/u303/Thermal_Pollution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b="8737"/>
          <a:stretch>
            <a:fillRect/>
          </a:stretch>
        </p:blipFill>
        <p:spPr bwMode="auto">
          <a:xfrm>
            <a:off x="4038600" y="762000"/>
            <a:ext cx="5029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76200" y="685800"/>
            <a:ext cx="4038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Warmer water holds less oxygen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Dissolved oxygen decreases as temperature increases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Industrial cooling heats water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Removing streamside cover also raises water temperature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7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342900"/>
            <a:ext cx="8685212" cy="374650"/>
          </a:xfrm>
        </p:spPr>
        <p:txBody>
          <a:bodyPr anchor="b"/>
          <a:lstStyle/>
          <a:p>
            <a:pPr eaLnBrk="1" hangingPunct="1"/>
            <a:r>
              <a:rPr lang="en-US" sz="2400" smtClean="0"/>
              <a:t>Water Pollution Comes from Point and Nonpoint 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887413"/>
            <a:ext cx="8788400" cy="63722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1F881A"/>
                </a:solidFill>
              </a:rPr>
              <a:t>Point sources</a:t>
            </a:r>
          </a:p>
          <a:p>
            <a:pPr lvl="1" eaLnBrk="1" hangingPunct="1"/>
            <a:r>
              <a:rPr lang="en-US" sz="2400" smtClean="0"/>
              <a:t>Located at specific places </a:t>
            </a:r>
          </a:p>
          <a:p>
            <a:pPr lvl="1" eaLnBrk="1" hangingPunct="1"/>
            <a:r>
              <a:rPr lang="en-US" sz="2400" smtClean="0"/>
              <a:t>Often discharge pollutants through drain pipes, sewer lines</a:t>
            </a:r>
          </a:p>
          <a:p>
            <a:pPr lvl="1" eaLnBrk="1" hangingPunct="1"/>
            <a:r>
              <a:rPr lang="en-US" sz="2400" smtClean="0"/>
              <a:t>Easy to identify, monitor, and regulate</a:t>
            </a:r>
          </a:p>
          <a:p>
            <a:pPr lvl="1" eaLnBrk="1" hangingPunct="1"/>
            <a:r>
              <a:rPr lang="en-US" sz="2400" smtClean="0"/>
              <a:t>Examples: factories, sewage treatment plants, underground mines, oil tankers</a:t>
            </a:r>
          </a:p>
          <a:p>
            <a:pPr eaLnBrk="1" hangingPunct="1"/>
            <a:r>
              <a:rPr lang="en-US" sz="2400" b="1" smtClean="0">
                <a:solidFill>
                  <a:srgbClr val="1F881A"/>
                </a:solidFill>
              </a:rPr>
              <a:t>Nonpoint sources</a:t>
            </a:r>
          </a:p>
          <a:p>
            <a:pPr lvl="1" eaLnBrk="1" hangingPunct="1"/>
            <a:r>
              <a:rPr lang="en-US" sz="2400" smtClean="0"/>
              <a:t>Broad, diffuse areas</a:t>
            </a:r>
          </a:p>
          <a:p>
            <a:pPr lvl="1" eaLnBrk="1" hangingPunct="1"/>
            <a:r>
              <a:rPr lang="en-US" sz="2400" smtClean="0"/>
              <a:t>Difficult to identify and control</a:t>
            </a:r>
          </a:p>
          <a:p>
            <a:pPr lvl="1" eaLnBrk="1" hangingPunct="1"/>
            <a:r>
              <a:rPr lang="en-US" sz="2400" smtClean="0"/>
              <a:t>Expensive to clean up</a:t>
            </a:r>
          </a:p>
          <a:p>
            <a:pPr lvl="1" eaLnBrk="1" hangingPunct="1"/>
            <a:r>
              <a:rPr lang="en-US" sz="2400" smtClean="0"/>
              <a:t>Examples: runoff of chemicals and sediment from cropland, livestock feedlots, golf courses, parking lots, urban streets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4685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2779712" cy="500063"/>
          </a:xfrm>
        </p:spPr>
        <p:txBody>
          <a:bodyPr/>
          <a:lstStyle/>
          <a:p>
            <a:r>
              <a:rPr lang="en-US" smtClean="0"/>
              <a:t>Point Source</a:t>
            </a:r>
          </a:p>
        </p:txBody>
      </p:sp>
      <p:pic>
        <p:nvPicPr>
          <p:cNvPr id="54275" name="Picture1" descr="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459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1" descr="2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4588" y="914400"/>
            <a:ext cx="5294312" cy="3886200"/>
          </a:xfrm>
          <a:noFill/>
        </p:spPr>
      </p:pic>
      <p:sp>
        <p:nvSpPr>
          <p:cNvPr id="54277" name="Title 1"/>
          <p:cNvSpPr txBox="1">
            <a:spLocks/>
          </p:cNvSpPr>
          <p:nvPr/>
        </p:nvSpPr>
        <p:spPr bwMode="auto">
          <a:xfrm>
            <a:off x="4114800" y="4953000"/>
            <a:ext cx="3733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1">
                <a:solidFill>
                  <a:srgbClr val="003399"/>
                </a:solidFill>
                <a:latin typeface="Arial" charset="0"/>
              </a:rPr>
              <a:t>Non-Point Source</a:t>
            </a:r>
          </a:p>
        </p:txBody>
      </p:sp>
    </p:spTree>
    <p:extLst>
      <p:ext uri="{BB962C8B-B14F-4D97-AF65-F5344CB8AC3E}">
        <p14:creationId xmlns:p14="http://schemas.microsoft.com/office/powerpoint/2010/main" val="33777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Freshwater pollution sources</a:t>
            </a:r>
          </a:p>
        </p:txBody>
      </p:sp>
      <p:pic>
        <p:nvPicPr>
          <p:cNvPr id="55299" name="Picture 5" descr="15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0358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6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Indicators of water quality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229600" cy="3295650"/>
          </a:xfrm>
        </p:spPr>
        <p:txBody>
          <a:bodyPr/>
          <a:lstStyle/>
          <a:p>
            <a:pPr eaLnBrk="1" hangingPunct="1"/>
            <a:r>
              <a:rPr lang="en-US" smtClean="0"/>
              <a:t>Scientists measure properties of water to characterize its quality</a:t>
            </a:r>
          </a:p>
          <a:p>
            <a:pPr lvl="1" eaLnBrk="1" hangingPunct="1"/>
            <a:r>
              <a:rPr lang="en-US" smtClean="0"/>
              <a:t>Biological indicators: presence of fecal coliform bacteria and other disease-causing organisms</a:t>
            </a:r>
          </a:p>
          <a:p>
            <a:pPr lvl="1" eaLnBrk="1" hangingPunct="1"/>
            <a:r>
              <a:rPr lang="en-US" smtClean="0"/>
              <a:t>Chemical indicators: pH, nutrient concentration, taste, odor, hardness, dissolved oxygen</a:t>
            </a:r>
          </a:p>
          <a:p>
            <a:pPr lvl="1" eaLnBrk="1" hangingPunct="1"/>
            <a:r>
              <a:rPr lang="en-US" smtClean="0"/>
              <a:t>Physical indicators:  turbidity, color, temperature</a:t>
            </a:r>
          </a:p>
        </p:txBody>
      </p:sp>
      <p:pic>
        <p:nvPicPr>
          <p:cNvPr id="56324" name="Picture 5" descr="1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95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1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groundwater pollution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923925"/>
            <a:ext cx="5534025" cy="5346700"/>
          </a:xfrm>
        </p:spPr>
        <p:txBody>
          <a:bodyPr/>
          <a:lstStyle/>
          <a:p>
            <a:pPr eaLnBrk="1" hangingPunct="1"/>
            <a:r>
              <a:rPr lang="en-US" smtClean="0"/>
              <a:t>Some toxic chemicals occur naturally</a:t>
            </a:r>
          </a:p>
          <a:p>
            <a:pPr lvl="1" eaLnBrk="1" hangingPunct="1"/>
            <a:r>
              <a:rPr lang="en-US" smtClean="0"/>
              <a:t>Aluminum, fluoride, sulfates</a:t>
            </a:r>
          </a:p>
          <a:p>
            <a:pPr eaLnBrk="1" hangingPunct="1"/>
            <a:r>
              <a:rPr lang="en-US" smtClean="0"/>
              <a:t>Pollution from human causes </a:t>
            </a:r>
          </a:p>
          <a:p>
            <a:pPr lvl="1" eaLnBrk="1" hangingPunct="1"/>
            <a:r>
              <a:rPr lang="en-US" smtClean="0"/>
              <a:t>Wastes leach through soils</a:t>
            </a:r>
          </a:p>
          <a:p>
            <a:pPr lvl="1" eaLnBrk="1" hangingPunct="1"/>
            <a:r>
              <a:rPr lang="en-US" smtClean="0"/>
              <a:t>Pathogens enter through improperly designed wells</a:t>
            </a:r>
          </a:p>
          <a:p>
            <a:pPr lvl="1" eaLnBrk="1" hangingPunct="1"/>
            <a:r>
              <a:rPr lang="en-US" smtClean="0"/>
              <a:t>Hazardous wastes are pumped into the ground</a:t>
            </a:r>
          </a:p>
          <a:p>
            <a:pPr lvl="1" eaLnBrk="1" hangingPunct="1"/>
            <a:r>
              <a:rPr lang="en-US" smtClean="0"/>
              <a:t>Underground storage septic tanks may leak</a:t>
            </a:r>
            <a:endParaRPr lang="en-US" sz="2400" smtClean="0"/>
          </a:p>
        </p:txBody>
      </p:sp>
      <p:pic>
        <p:nvPicPr>
          <p:cNvPr id="57348" name="Picture 5" descr="1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2956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8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/>
          <a:lstStyle/>
          <a:p>
            <a:pPr eaLnBrk="1" hangingPunct="1"/>
            <a:r>
              <a:rPr lang="en-US" smtClean="0"/>
              <a:t>Agriculture and industries pollute groundwater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189038"/>
            <a:ext cx="4419600" cy="4800600"/>
          </a:xfrm>
        </p:spPr>
        <p:txBody>
          <a:bodyPr/>
          <a:lstStyle/>
          <a:p>
            <a:pPr eaLnBrk="1" hangingPunct="1"/>
            <a:r>
              <a:rPr lang="en-US" sz="3000" smtClean="0"/>
              <a:t>Agricultural pollution</a:t>
            </a:r>
          </a:p>
          <a:p>
            <a:pPr lvl="1" eaLnBrk="1" hangingPunct="1"/>
            <a:r>
              <a:rPr lang="en-US" sz="3000" smtClean="0"/>
              <a:t>Nitrates from fertilizers</a:t>
            </a:r>
          </a:p>
          <a:p>
            <a:pPr lvl="1" eaLnBrk="1" hangingPunct="1"/>
            <a:r>
              <a:rPr lang="en-US" sz="3000" smtClean="0"/>
              <a:t>Pesticides were detected in more than half of the shallow aquifers tested</a:t>
            </a:r>
          </a:p>
          <a:p>
            <a:pPr eaLnBrk="1" hangingPunct="1"/>
            <a:r>
              <a:rPr lang="en-US" sz="3000" smtClean="0"/>
              <a:t>Manufacturing industries and military sites have been heavy polluters</a:t>
            </a:r>
          </a:p>
        </p:txBody>
      </p:sp>
      <p:pic>
        <p:nvPicPr>
          <p:cNvPr id="58372" name="Picture 5" descr="http://www.scc.idaho.gov/images/soil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http://www.wyeuskfoundation.org/images/pollu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9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1" descr="2011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23275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20-11, p. 542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224338" y="252413"/>
            <a:ext cx="149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Polluted air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315200" y="1169988"/>
            <a:ext cx="1703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Hazardous waste injection well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038600" y="1371600"/>
            <a:ext cx="134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Pesticides and fertilizers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39963" y="18589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Deicing road salt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6200" y="19653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Coal strip mine runoff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778500" y="2049463"/>
            <a:ext cx="174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Buried gasoline and solvent tanks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584325" y="2722563"/>
            <a:ext cx="1204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Pumping well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833938" y="2562225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Gasoline station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015163" y="2514600"/>
            <a:ext cx="153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Cesspool, septic tank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939925" y="3244850"/>
            <a:ext cx="1731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Waste lagoon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059488" y="3308350"/>
            <a:ext cx="919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Sewer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613275" y="2963863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pumping well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343400" y="3429000"/>
            <a:ext cx="105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Landfill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8001000" y="38862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Leakage from faulty casing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097213" y="3900488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Accidental spills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421563" y="4572000"/>
            <a:ext cx="1350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Discharge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80125" y="5341938"/>
            <a:ext cx="192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Groundwater flow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 rot="-1469194">
            <a:off x="3200400" y="4937125"/>
            <a:ext cx="2820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Unconfined freshwater aquifer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 rot="-1462289">
            <a:off x="3268663" y="5265738"/>
            <a:ext cx="3294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Confined freshwater aquifer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6962775" y="4953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a typeface="MS PGothic" pitchFamily="34" charset="-128"/>
              </a:rPr>
              <a:t>Confined aquifer</a:t>
            </a: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5319713" y="415925"/>
            <a:ext cx="392112" cy="166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V="1">
            <a:off x="8001000" y="1636713"/>
            <a:ext cx="346075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685800" y="2438400"/>
            <a:ext cx="136525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 flipV="1">
            <a:off x="1303338" y="2930525"/>
            <a:ext cx="350837" cy="233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2413000" y="3482975"/>
            <a:ext cx="142875" cy="350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 flipH="1">
            <a:off x="3706813" y="3633788"/>
            <a:ext cx="155575" cy="328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 flipV="1">
            <a:off x="3027363" y="1981200"/>
            <a:ext cx="43180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 flipH="1">
            <a:off x="4648200" y="3657600"/>
            <a:ext cx="76200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H="1" flipV="1">
            <a:off x="5495925" y="3425825"/>
            <a:ext cx="219075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7197725" y="2979738"/>
            <a:ext cx="182563" cy="31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7696200" y="3962400"/>
            <a:ext cx="3556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>
            <a:off x="6553200" y="5029200"/>
            <a:ext cx="460375" cy="58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>
            <a:off x="5562600" y="4876800"/>
            <a:ext cx="563563" cy="585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5470525" y="5289550"/>
            <a:ext cx="671513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H="1">
            <a:off x="6773863" y="2498725"/>
            <a:ext cx="68262" cy="1047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>
            <a:off x="4737100" y="2674938"/>
            <a:ext cx="134938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 flipH="1">
            <a:off x="6207125" y="3549650"/>
            <a:ext cx="77788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387350" y="304800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Sources of Groundwater </a:t>
            </a:r>
          </a:p>
          <a:p>
            <a:pPr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Contamination in the U.S.</a:t>
            </a:r>
          </a:p>
        </p:txBody>
      </p:sp>
    </p:spTree>
    <p:extLst>
      <p:ext uri="{BB962C8B-B14F-4D97-AF65-F5344CB8AC3E}">
        <p14:creationId xmlns:p14="http://schemas.microsoft.com/office/powerpoint/2010/main" val="263197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1" descr="2012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20-12, p. 543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200" y="452438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Leaking tank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881873">
            <a:off x="914400" y="3505200"/>
            <a:ext cx="1046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Aquifer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 rot="1040808">
            <a:off x="838200" y="3917950"/>
            <a:ext cx="1160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Bedrock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0" y="41195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table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Groundwater flow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51816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Gasoline leakage plume (liquid phase)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447800" y="5105400"/>
            <a:ext cx="2176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Free gasoline dissolves in groundwater (dissolved phase)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1516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Migrating vapor phase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209800" y="6249988"/>
            <a:ext cx="28225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Contaminant plume moves with the groundwater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724400" y="5991225"/>
            <a:ext cx="1376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well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381000" y="990600"/>
            <a:ext cx="330200" cy="1214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42900" y="2971800"/>
            <a:ext cx="266700" cy="1220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582613" y="2971800"/>
            <a:ext cx="484187" cy="2292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733550" y="3962400"/>
            <a:ext cx="171450" cy="774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2189163" y="3657600"/>
            <a:ext cx="249237" cy="1533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282950" y="4249738"/>
            <a:ext cx="103188" cy="2068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3762375" y="3733800"/>
            <a:ext cx="276225" cy="177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240338" y="3409950"/>
            <a:ext cx="495300" cy="266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4383088" y="174625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Groundwater Contamination </a:t>
            </a:r>
          </a:p>
          <a:p>
            <a:pPr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a Leaking Gasoline Tank</a:t>
            </a:r>
          </a:p>
        </p:txBody>
      </p:sp>
    </p:spTree>
    <p:extLst>
      <p:ext uri="{BB962C8B-B14F-4D97-AF65-F5344CB8AC3E}">
        <p14:creationId xmlns:p14="http://schemas.microsoft.com/office/powerpoint/2010/main" val="166440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Economic approaches to water conservation</a:t>
            </a:r>
          </a:p>
        </p:txBody>
      </p:sp>
      <p:sp>
        <p:nvSpPr>
          <p:cNvPr id="43011" name="Text Placeholder 3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88400" cy="5305425"/>
          </a:xfrm>
        </p:spPr>
        <p:txBody>
          <a:bodyPr anchor="t">
            <a:normAutofit fontScale="92500"/>
          </a:bodyPr>
          <a:lstStyle/>
          <a:p>
            <a:pPr marL="350838" indent="-350838" eaLnBrk="1" hangingPunct="1"/>
            <a:r>
              <a:rPr lang="en-US" smtClean="0"/>
              <a:t>End government subsidies of inefficient practices</a:t>
            </a:r>
          </a:p>
          <a:p>
            <a:pPr marL="808038" lvl="1" indent="-342900" eaLnBrk="1" hangingPunct="1"/>
            <a:r>
              <a:rPr lang="en-US" smtClean="0"/>
              <a:t>Let the price of water reflect its true cost of extraction</a:t>
            </a:r>
          </a:p>
          <a:p>
            <a:pPr marL="350838" indent="-350838" eaLnBrk="1" hangingPunct="1"/>
            <a:r>
              <a:rPr lang="en-US" smtClean="0"/>
              <a:t>Industrial uses are more profitable than agricultural</a:t>
            </a:r>
          </a:p>
          <a:p>
            <a:pPr marL="808038" lvl="1" indent="-342900" eaLnBrk="1" hangingPunct="1"/>
            <a:r>
              <a:rPr lang="en-US" smtClean="0"/>
              <a:t>Less developed countries suffer</a:t>
            </a:r>
          </a:p>
          <a:p>
            <a:pPr marL="350838" indent="-350838" eaLnBrk="1" hangingPunct="1"/>
            <a:r>
              <a:rPr lang="en-US" smtClean="0"/>
              <a:t>Privatization of water supplies</a:t>
            </a:r>
          </a:p>
          <a:p>
            <a:pPr marL="808038" lvl="1" indent="-342900" eaLnBrk="1" hangingPunct="1"/>
            <a:r>
              <a:rPr lang="en-US" smtClean="0"/>
              <a:t>May improve efficiency</a:t>
            </a:r>
          </a:p>
          <a:p>
            <a:pPr marL="808038" lvl="1" indent="-342900" eaLnBrk="1" hangingPunct="1"/>
            <a:r>
              <a:rPr lang="en-US" smtClean="0"/>
              <a:t>Firms have little incentive to provide access to the poor</a:t>
            </a:r>
          </a:p>
          <a:p>
            <a:pPr marL="350838" indent="-350838" eaLnBrk="1" hangingPunct="1"/>
            <a:r>
              <a:rPr lang="en-US" smtClean="0"/>
              <a:t>Decentralization of water control may conserve water</a:t>
            </a:r>
          </a:p>
          <a:p>
            <a:pPr marL="808038" lvl="1" indent="-342900" eaLnBrk="1" hangingPunct="1"/>
            <a:r>
              <a:rPr lang="en-US" smtClean="0"/>
              <a:t>Shift control to the local level</a:t>
            </a:r>
          </a:p>
        </p:txBody>
      </p:sp>
    </p:spTree>
    <p:extLst>
      <p:ext uri="{BB962C8B-B14F-4D97-AF65-F5344CB8AC3E}">
        <p14:creationId xmlns:p14="http://schemas.microsoft.com/office/powerpoint/2010/main" val="3282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U.S. Water Pollution Laws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U.S. Clean Water Act (1977)</a:t>
            </a:r>
          </a:p>
          <a:p>
            <a:pPr lvl="1" eaLnBrk="1" hangingPunct="1"/>
            <a:r>
              <a:rPr lang="en-US" smtClean="0"/>
              <a:t>Mandates the restoration and maintenance of the chemical, physical, and biological integrity of the nation’s waters. </a:t>
            </a:r>
          </a:p>
          <a:p>
            <a:pPr lvl="1" eaLnBrk="1" hangingPunct="1"/>
            <a:r>
              <a:rPr lang="en-US" smtClean="0"/>
              <a:t>Targeted Industrial Discharges, Addressed Point Source Pollution </a:t>
            </a:r>
          </a:p>
          <a:p>
            <a:pPr eaLnBrk="1" hangingPunct="1"/>
            <a:r>
              <a:rPr lang="en-US" smtClean="0"/>
              <a:t>Safe Drinking Water Act (1974)</a:t>
            </a:r>
          </a:p>
          <a:p>
            <a:pPr lvl="1" eaLnBrk="1" hangingPunct="1"/>
            <a:r>
              <a:rPr lang="en-US" smtClean="0"/>
              <a:t>Requires minimum safety standards for community water supplies.   EPA sets the standards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54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Treating wastewater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817563"/>
            <a:ext cx="8788400" cy="5559425"/>
          </a:xfrm>
        </p:spPr>
        <p:txBody>
          <a:bodyPr/>
          <a:lstStyle/>
          <a:p>
            <a:pPr eaLnBrk="1" hangingPunct="1"/>
            <a:r>
              <a:rPr lang="en-US" b="1" smtClean="0"/>
              <a:t>Wastewater</a:t>
            </a:r>
            <a:r>
              <a:rPr lang="en-US" smtClean="0"/>
              <a:t> = water that has been used by people in some way</a:t>
            </a:r>
          </a:p>
          <a:p>
            <a:pPr lvl="1" eaLnBrk="1" hangingPunct="1"/>
            <a:r>
              <a:rPr lang="en-US" smtClean="0"/>
              <a:t>Sewage, showers, sinks, manufacturing, storm water runoff</a:t>
            </a:r>
          </a:p>
          <a:p>
            <a:pPr eaLnBrk="1" hangingPunct="1"/>
            <a:r>
              <a:rPr lang="en-US" b="1" smtClean="0"/>
              <a:t>Septic systems</a:t>
            </a:r>
            <a:r>
              <a:rPr lang="en-US" smtClean="0"/>
              <a:t> = the most popular method of wastewater disposal in rural areas</a:t>
            </a:r>
          </a:p>
          <a:p>
            <a:pPr lvl="1" eaLnBrk="1" hangingPunct="1"/>
            <a:r>
              <a:rPr lang="en-US" smtClean="0"/>
              <a:t>Underground septic tanks separate solids and oils from wastewater</a:t>
            </a:r>
          </a:p>
          <a:p>
            <a:pPr lvl="1" eaLnBrk="1" hangingPunct="1"/>
            <a:r>
              <a:rPr lang="en-US" smtClean="0"/>
              <a:t>The water drains into a drain field, where microbes decompose the water</a:t>
            </a:r>
          </a:p>
          <a:p>
            <a:pPr lvl="1" eaLnBrk="1" hangingPunct="1"/>
            <a:r>
              <a:rPr lang="en-US" smtClean="0"/>
              <a:t>Solid waste needs to be periodically pumped and landfilled</a:t>
            </a:r>
          </a:p>
        </p:txBody>
      </p:sp>
    </p:spTree>
    <p:extLst>
      <p:ext uri="{BB962C8B-B14F-4D97-AF65-F5344CB8AC3E}">
        <p14:creationId xmlns:p14="http://schemas.microsoft.com/office/powerpoint/2010/main" val="36452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Municipal sewer systems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68438"/>
            <a:ext cx="8153400" cy="4791075"/>
          </a:xfrm>
        </p:spPr>
        <p:txBody>
          <a:bodyPr/>
          <a:lstStyle/>
          <a:p>
            <a:pPr eaLnBrk="1" hangingPunct="1"/>
            <a:r>
              <a:rPr lang="en-US" smtClean="0"/>
              <a:t>In populated areas, sewer systems carry wastewater </a:t>
            </a:r>
          </a:p>
          <a:p>
            <a:pPr lvl="1" eaLnBrk="1" hangingPunct="1"/>
            <a:r>
              <a:rPr lang="en-US" smtClean="0"/>
              <a:t>Physical, chemical, and biological water treatment</a:t>
            </a:r>
          </a:p>
          <a:p>
            <a:pPr eaLnBrk="1" hangingPunct="1"/>
            <a:r>
              <a:rPr lang="en-US" b="1" smtClean="0"/>
              <a:t>Primary treatment</a:t>
            </a:r>
            <a:r>
              <a:rPr lang="en-US" smtClean="0"/>
              <a:t> = the physical removal of contaminants in settling tanks (clarifiers)</a:t>
            </a:r>
          </a:p>
          <a:p>
            <a:pPr eaLnBrk="1" hangingPunct="1"/>
            <a:r>
              <a:rPr lang="en-US" b="1" smtClean="0"/>
              <a:t>Secondary treatment</a:t>
            </a:r>
            <a:r>
              <a:rPr lang="en-US" smtClean="0"/>
              <a:t> = water is stirred and aerated so aerobic bacteria degrade organic pollutants</a:t>
            </a:r>
          </a:p>
          <a:p>
            <a:pPr lvl="1" eaLnBrk="1" hangingPunct="1"/>
            <a:r>
              <a:rPr lang="en-US" smtClean="0"/>
              <a:t>Water treated with chlorine or ozone is piped into rivers or the ocean</a:t>
            </a:r>
          </a:p>
          <a:p>
            <a:pPr lvl="1" eaLnBrk="1" hangingPunct="1"/>
            <a:r>
              <a:rPr lang="en-US" smtClean="0"/>
              <a:t>Some reclaimed water is used for irrigation, lawns, or industry</a:t>
            </a:r>
          </a:p>
        </p:txBody>
      </p:sp>
    </p:spTree>
    <p:extLst>
      <p:ext uri="{BB962C8B-B14F-4D97-AF65-F5344CB8AC3E}">
        <p14:creationId xmlns:p14="http://schemas.microsoft.com/office/powerpoint/2010/main" val="281904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 idx="4294967295"/>
          </p:nvPr>
        </p:nvSpPr>
        <p:spPr>
          <a:xfrm>
            <a:off x="457200" y="361950"/>
            <a:ext cx="8458200" cy="628650"/>
          </a:xfrm>
        </p:spPr>
        <p:txBody>
          <a:bodyPr lIns="91440" tIns="45720" rIns="91440" bIns="45720" anchor="b">
            <a:normAutofit fontScale="90000"/>
          </a:bodyPr>
          <a:lstStyle/>
          <a:p>
            <a:pPr eaLnBrk="1" hangingPunct="1"/>
            <a:r>
              <a:rPr lang="en-US" b="0" smtClean="0"/>
              <a:t>The Aral Sea</a:t>
            </a:r>
          </a:p>
        </p:txBody>
      </p:sp>
      <p:sp>
        <p:nvSpPr>
          <p:cNvPr id="33795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048000" y="990600"/>
            <a:ext cx="5867400" cy="5730875"/>
          </a:xfrm>
        </p:spPr>
        <p:txBody>
          <a:bodyPr anchor="t">
            <a:normAutofit fontScale="92500" lnSpcReduction="10000"/>
          </a:bodyPr>
          <a:lstStyle/>
          <a:p>
            <a:pPr marL="350838" indent="-350838" eaLnBrk="1" hangingPunct="1"/>
            <a:r>
              <a:rPr lang="en-US" smtClean="0"/>
              <a:t>Once the fourth-largest lake on Earth</a:t>
            </a:r>
          </a:p>
          <a:p>
            <a:pPr marL="974725" lvl="1" indent="-395288" eaLnBrk="1" hangingPunct="1"/>
            <a:r>
              <a:rPr lang="en-US" smtClean="0"/>
              <a:t>It has lost more than 80% of its volume in just 45 years </a:t>
            </a:r>
          </a:p>
          <a:p>
            <a:pPr marL="974725" lvl="1" indent="-395288" eaLnBrk="1" hangingPunct="1"/>
            <a:r>
              <a:rPr lang="en-US" smtClean="0"/>
              <a:t>The two rivers leading into the Aral Sea were diverted to irrigate cotton fields</a:t>
            </a:r>
          </a:p>
          <a:p>
            <a:pPr marL="350838" indent="-350838" eaLnBrk="1" hangingPunct="1"/>
            <a:r>
              <a:rPr lang="en-US" smtClean="0"/>
              <a:t>Consequences of a shrinking sea</a:t>
            </a:r>
          </a:p>
          <a:p>
            <a:pPr marL="974725" lvl="1" indent="-395288" eaLnBrk="1" hangingPunct="1"/>
            <a:r>
              <a:rPr lang="en-US" smtClean="0"/>
              <a:t>60,000 fishing jobs are gone</a:t>
            </a:r>
          </a:p>
          <a:p>
            <a:pPr marL="974725" lvl="1" indent="-395288" eaLnBrk="1" hangingPunct="1"/>
            <a:r>
              <a:rPr lang="en-US" smtClean="0"/>
              <a:t>Pesticide-laden dust from the lake bed is blown into the air</a:t>
            </a:r>
          </a:p>
          <a:p>
            <a:pPr marL="974725" lvl="1" indent="-395288" eaLnBrk="1" hangingPunct="1"/>
            <a:r>
              <a:rPr lang="en-US" smtClean="0"/>
              <a:t>The cotton cannot bring back the region’s economy</a:t>
            </a:r>
          </a:p>
        </p:txBody>
      </p:sp>
      <p:pic>
        <p:nvPicPr>
          <p:cNvPr id="33796" name="Picture 5" descr="15_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43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15_1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419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Areas where water use exceeds supply</a:t>
            </a:r>
          </a:p>
        </p:txBody>
      </p:sp>
      <p:pic>
        <p:nvPicPr>
          <p:cNvPr id="34819" name="Picture 5" descr="15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620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6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 we see a future of water wars?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88400" cy="3295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Freshwater depletion leads to shortages, which can lead to conflict</a:t>
            </a:r>
          </a:p>
          <a:p>
            <a:pPr lvl="1" eaLnBrk="1" hangingPunct="1"/>
            <a:r>
              <a:rPr lang="en-US" smtClean="0"/>
              <a:t>261 major rivers cross national borders</a:t>
            </a:r>
          </a:p>
          <a:p>
            <a:pPr lvl="1" eaLnBrk="1" hangingPunct="1"/>
            <a:r>
              <a:rPr lang="en-US" smtClean="0"/>
              <a:t>Water is a key element in hostilities among Israel, Palestinians, and neighboring countries</a:t>
            </a:r>
          </a:p>
          <a:p>
            <a:pPr eaLnBrk="1" hangingPunct="1"/>
            <a:r>
              <a:rPr lang="en-US" smtClean="0"/>
              <a:t>Many nations have cooperated with neighbors to resolve disputes</a:t>
            </a:r>
          </a:p>
        </p:txBody>
      </p:sp>
    </p:spTree>
    <p:extLst>
      <p:ext uri="{BB962C8B-B14F-4D97-AF65-F5344CB8AC3E}">
        <p14:creationId xmlns:p14="http://schemas.microsoft.com/office/powerpoint/2010/main" val="221739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Desalinization “makes” more water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287463"/>
            <a:ext cx="8788400" cy="4619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smtClean="0"/>
              <a:t>Desalinization</a:t>
            </a:r>
            <a:r>
              <a:rPr lang="en-US" smtClean="0"/>
              <a:t> = the removal of salt from seawater or other water of marginal quality</a:t>
            </a:r>
          </a:p>
          <a:p>
            <a:pPr lvl="1" eaLnBrk="1" hangingPunct="1"/>
            <a:r>
              <a:rPr lang="en-US" b="1" smtClean="0"/>
              <a:t>Distilling</a:t>
            </a:r>
            <a:r>
              <a:rPr lang="en-US" smtClean="0"/>
              <a:t> = hastens evaporation and condenses the vapor</a:t>
            </a:r>
          </a:p>
          <a:p>
            <a:pPr lvl="1" eaLnBrk="1" hangingPunct="1"/>
            <a:r>
              <a:rPr lang="en-US" b="1" smtClean="0"/>
              <a:t>Reverse osmosis</a:t>
            </a:r>
            <a:r>
              <a:rPr lang="en-US" smtClean="0"/>
              <a:t> = forces water through membranes to filter out salts</a:t>
            </a:r>
          </a:p>
          <a:p>
            <a:pPr eaLnBrk="1" hangingPunct="1"/>
            <a:r>
              <a:rPr lang="en-US" smtClean="0"/>
              <a:t>Desalinization facilities operate mostly in the arid Middle East</a:t>
            </a:r>
          </a:p>
          <a:p>
            <a:pPr eaLnBrk="1" hangingPunct="1"/>
            <a:r>
              <a:rPr lang="en-US" smtClean="0"/>
              <a:t>It is expensive, requires fossil fuels, and produces concentrated salty water</a:t>
            </a:r>
          </a:p>
        </p:txBody>
      </p:sp>
    </p:spTree>
    <p:extLst>
      <p:ext uri="{BB962C8B-B14F-4D97-AF65-F5344CB8AC3E}">
        <p14:creationId xmlns:p14="http://schemas.microsoft.com/office/powerpoint/2010/main" val="249084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world’s largest reverse osmosis plant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2227263"/>
            <a:ext cx="4230687" cy="27400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Near Yuma, Arizona</a:t>
            </a:r>
          </a:p>
          <a:p>
            <a:pPr eaLnBrk="1" hangingPunct="1"/>
            <a:r>
              <a:rPr lang="en-US" smtClean="0"/>
              <a:t>Intended to reduce the salinity of irrigation runoff</a:t>
            </a:r>
          </a:p>
          <a:p>
            <a:pPr eaLnBrk="1" hangingPunct="1"/>
            <a:r>
              <a:rPr lang="en-US" smtClean="0"/>
              <a:t>Too expensive to operate and closed after 8 months</a:t>
            </a:r>
          </a:p>
        </p:txBody>
      </p:sp>
      <p:pic>
        <p:nvPicPr>
          <p:cNvPr id="37892" name="Picture 5" descr="15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76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Agricultural demand can be reduced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57363"/>
            <a:ext cx="8788400" cy="3679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Look first for ways to decrease agricultural demand</a:t>
            </a:r>
            <a:r>
              <a:rPr lang="en-US" sz="2400" smtClean="0"/>
              <a:t> 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Lining irrigation canals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Low-pressure spray irrigation that spray water downward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Drip irrigation systems that target individual plants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Match crops to land and climate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Selective breeding and genetic modification to raise crops that require less water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8607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1" descr="1320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2388"/>
            <a:ext cx="896461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13-20, p. 335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943600" y="4648200"/>
            <a:ext cx="3200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Center pivot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(efficiency 80% with low-pressure sprinkler and 90–95% with LEPA sprinkler)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0" y="5141913"/>
            <a:ext cx="2354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Drip irrigation</a:t>
            </a:r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(efficiency 90–95%)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477000" y="57912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Water usually pumped from underground and sprayed from mobile boom with sprinklers.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5819775"/>
            <a:ext cx="3900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latin typeface="Arial" charset="0"/>
                <a:ea typeface="MS PGothic" pitchFamily="34" charset="-128"/>
              </a:rPr>
              <a:t>Gravity flow</a:t>
            </a:r>
            <a:r>
              <a:rPr lang="en-US" sz="1400" b="1">
                <a:latin typeface="Arial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sz="1400" b="1">
                <a:latin typeface="Arial" charset="0"/>
                <a:ea typeface="MS PGothic" pitchFamily="34" charset="-128"/>
              </a:rPr>
              <a:t>(efficiency 60% and 80% with surge valves)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0" y="5867400"/>
            <a:ext cx="254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Above- or below-ground pipes or tubes deliver water to individual plant roots.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4800" y="6324600"/>
            <a:ext cx="320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Arial" charset="0"/>
                <a:ea typeface="MS PGothic" pitchFamily="34" charset="-128"/>
              </a:rPr>
              <a:t>Water usually comes from an aqueduct system or a nearby river.</a:t>
            </a:r>
          </a:p>
        </p:txBody>
      </p:sp>
      <p:sp>
        <p:nvSpPr>
          <p:cNvPr id="89099" name="Rectangle 2"/>
          <p:cNvSpPr>
            <a:spLocks noChangeArrowheads="1"/>
          </p:cNvSpPr>
          <p:nvPr/>
        </p:nvSpPr>
        <p:spPr bwMode="auto">
          <a:xfrm>
            <a:off x="-914400" y="-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Major Irrigation Systems</a:t>
            </a:r>
          </a:p>
        </p:txBody>
      </p:sp>
    </p:spTree>
    <p:extLst>
      <p:ext uri="{BB962C8B-B14F-4D97-AF65-F5344CB8AC3E}">
        <p14:creationId xmlns:p14="http://schemas.microsoft.com/office/powerpoint/2010/main" val="57165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1" descr="1323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5038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13-23, p. 337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33575" y="430213"/>
            <a:ext cx="3081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DB680"/>
                </a:solidFill>
                <a:latin typeface="Arial" charset="0"/>
                <a:ea typeface="MS PGothic" pitchFamily="34" charset="-128"/>
              </a:rPr>
              <a:t>SOLUTIONS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60663" y="1143000"/>
            <a:ext cx="4249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Sustainable Water Use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57400" y="1803400"/>
            <a:ext cx="3429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Waste less water and subsidize   water conservation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93900" y="286385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Preserve water quality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057400" y="3386138"/>
            <a:ext cx="3505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Protect forests, wetlands, mountain glaciers, watersheds, and other natural systems that store and release water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4706938"/>
            <a:ext cx="3505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Get agreements among regions and countries sharing surface water resources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981200" y="5562600"/>
            <a:ext cx="2454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Raise water prices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981200" y="2474913"/>
            <a:ext cx="300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Do not deplete aquifers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981200" y="5942013"/>
            <a:ext cx="3276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Slow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population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growth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981200" y="19050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981200" y="2587625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981200" y="29845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993900" y="34940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005013" y="48133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993900" y="56911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993900" y="60721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Residential demand can be reduced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850" y="1287463"/>
            <a:ext cx="4719638" cy="46196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Install low-flow faucets, showerheads, washing machines, and toilets</a:t>
            </a:r>
          </a:p>
          <a:p>
            <a:pPr eaLnBrk="1" hangingPunct="1"/>
            <a:r>
              <a:rPr lang="en-US" smtClean="0"/>
              <a:t>Water lawns at night, when evaporation is minimal</a:t>
            </a:r>
          </a:p>
          <a:p>
            <a:pPr eaLnBrk="1" hangingPunct="1"/>
            <a:r>
              <a:rPr lang="en-US" smtClean="0"/>
              <a:t>Eat less meat</a:t>
            </a:r>
          </a:p>
          <a:p>
            <a:pPr eaLnBrk="1" hangingPunct="1"/>
            <a:r>
              <a:rPr lang="en-US" b="1" smtClean="0"/>
              <a:t>Xeriscaping</a:t>
            </a:r>
            <a:r>
              <a:rPr lang="en-US" smtClean="0"/>
              <a:t> = landscaping using plants adapted to arid conditions</a:t>
            </a:r>
          </a:p>
          <a:p>
            <a:pPr eaLnBrk="1" hangingPunct="1"/>
            <a:endParaRPr lang="en-US" smtClean="0"/>
          </a:p>
        </p:txBody>
      </p:sp>
      <p:pic>
        <p:nvPicPr>
          <p:cNvPr id="40964" name="Picture 5" descr="15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7242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25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demand can be reduced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778000"/>
            <a:ext cx="8788400" cy="3638550"/>
          </a:xfrm>
        </p:spPr>
        <p:txBody>
          <a:bodyPr/>
          <a:lstStyle/>
          <a:p>
            <a:pPr eaLnBrk="1" hangingPunct="1"/>
            <a:r>
              <a:rPr lang="en-US" smtClean="0"/>
              <a:t>Shift to processes that use less water</a:t>
            </a:r>
          </a:p>
          <a:p>
            <a:pPr lvl="1" eaLnBrk="1" hangingPunct="1"/>
            <a:r>
              <a:rPr lang="en-US" smtClean="0"/>
              <a:t>Wastewater recycling</a:t>
            </a:r>
          </a:p>
          <a:p>
            <a:pPr lvl="1" eaLnBrk="1" hangingPunct="1"/>
            <a:r>
              <a:rPr lang="en-US" smtClean="0"/>
              <a:t>Excess surface water runoff used for recharging aquifers</a:t>
            </a:r>
          </a:p>
          <a:p>
            <a:pPr lvl="1" eaLnBrk="1" hangingPunct="1"/>
            <a:r>
              <a:rPr lang="en-US" smtClean="0"/>
              <a:t>Patching leaky pipes</a:t>
            </a:r>
          </a:p>
          <a:p>
            <a:pPr lvl="1" eaLnBrk="1" hangingPunct="1"/>
            <a:r>
              <a:rPr lang="en-US" smtClean="0"/>
              <a:t>Auditing industries</a:t>
            </a:r>
          </a:p>
          <a:p>
            <a:pPr lvl="1" eaLnBrk="1" hangingPunct="1"/>
            <a:r>
              <a:rPr lang="en-US" smtClean="0"/>
              <a:t>Promoting conservation/education</a:t>
            </a:r>
          </a:p>
        </p:txBody>
      </p:sp>
    </p:spTree>
    <p:extLst>
      <p:ext uri="{BB962C8B-B14F-4D97-AF65-F5344CB8AC3E}">
        <p14:creationId xmlns:p14="http://schemas.microsoft.com/office/powerpoint/2010/main" val="2320917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Economic approaches to water conservation</a:t>
            </a:r>
          </a:p>
        </p:txBody>
      </p:sp>
      <p:sp>
        <p:nvSpPr>
          <p:cNvPr id="43011" name="Text Placeholder 3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788400" cy="5305425"/>
          </a:xfrm>
        </p:spPr>
        <p:txBody>
          <a:bodyPr anchor="t">
            <a:normAutofit fontScale="92500"/>
          </a:bodyPr>
          <a:lstStyle/>
          <a:p>
            <a:pPr marL="350838" indent="-350838" eaLnBrk="1" hangingPunct="1"/>
            <a:r>
              <a:rPr lang="en-US" smtClean="0"/>
              <a:t>End government subsidies of inefficient practices</a:t>
            </a:r>
          </a:p>
          <a:p>
            <a:pPr marL="808038" lvl="1" indent="-342900" eaLnBrk="1" hangingPunct="1"/>
            <a:r>
              <a:rPr lang="en-US" smtClean="0"/>
              <a:t>Let the price of water reflect its true cost of extraction</a:t>
            </a:r>
          </a:p>
          <a:p>
            <a:pPr marL="350838" indent="-350838" eaLnBrk="1" hangingPunct="1"/>
            <a:r>
              <a:rPr lang="en-US" smtClean="0"/>
              <a:t>Industrial uses are more profitable than agricultural</a:t>
            </a:r>
          </a:p>
          <a:p>
            <a:pPr marL="808038" lvl="1" indent="-342900" eaLnBrk="1" hangingPunct="1"/>
            <a:r>
              <a:rPr lang="en-US" smtClean="0"/>
              <a:t>Less developed countries suffer</a:t>
            </a:r>
          </a:p>
          <a:p>
            <a:pPr marL="350838" indent="-350838" eaLnBrk="1" hangingPunct="1"/>
            <a:r>
              <a:rPr lang="en-US" smtClean="0"/>
              <a:t>Privatization of water supplies</a:t>
            </a:r>
          </a:p>
          <a:p>
            <a:pPr marL="808038" lvl="1" indent="-342900" eaLnBrk="1" hangingPunct="1"/>
            <a:r>
              <a:rPr lang="en-US" smtClean="0"/>
              <a:t>May improve efficiency</a:t>
            </a:r>
          </a:p>
          <a:p>
            <a:pPr marL="808038" lvl="1" indent="-342900" eaLnBrk="1" hangingPunct="1"/>
            <a:r>
              <a:rPr lang="en-US" smtClean="0"/>
              <a:t>Firms have little incentive to provide access to the poor</a:t>
            </a:r>
          </a:p>
          <a:p>
            <a:pPr marL="350838" indent="-350838" eaLnBrk="1" hangingPunct="1"/>
            <a:r>
              <a:rPr lang="en-US" smtClean="0"/>
              <a:t>Decentralization of water control may conserve water</a:t>
            </a:r>
          </a:p>
          <a:p>
            <a:pPr marL="808038" lvl="1" indent="-342900" eaLnBrk="1" hangingPunct="1"/>
            <a:r>
              <a:rPr lang="en-US" smtClean="0"/>
              <a:t>Shift control to the local level</a:t>
            </a:r>
          </a:p>
        </p:txBody>
      </p:sp>
    </p:spTree>
    <p:extLst>
      <p:ext uri="{BB962C8B-B14F-4D97-AF65-F5344CB8AC3E}">
        <p14:creationId xmlns:p14="http://schemas.microsoft.com/office/powerpoint/2010/main" val="3282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1" descr="1323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5038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13-23, p. 337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33575" y="430213"/>
            <a:ext cx="3081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DB680"/>
                </a:solidFill>
                <a:latin typeface="Arial" charset="0"/>
                <a:ea typeface="MS PGothic" pitchFamily="34" charset="-128"/>
              </a:rPr>
              <a:t>SOLUTIONS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60663" y="1143000"/>
            <a:ext cx="4249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Sustainable Water Use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057400" y="1803400"/>
            <a:ext cx="3429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Waste less water and subsidize   water conservation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93900" y="286385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Preserve water quality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057400" y="3386138"/>
            <a:ext cx="3505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Protect forests, wetlands, mountain glaciers, watersheds, and other natural systems that store and release water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057400" y="4706938"/>
            <a:ext cx="35052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Get agreements among regions and countries sharing surface water resources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981200" y="5562600"/>
            <a:ext cx="2454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Raise water prices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981200" y="2474913"/>
            <a:ext cx="3006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Do not deplete aquifers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981200" y="5942013"/>
            <a:ext cx="3276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 Slow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population</a:t>
            </a:r>
            <a:r>
              <a:rPr lang="en-US" sz="1600" b="1">
                <a:latin typeface="Arial" charset="0"/>
                <a:ea typeface="MS PGothic" pitchFamily="34" charset="-128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  <a:ea typeface="MS PGothic" pitchFamily="34" charset="-128"/>
              </a:rPr>
              <a:t>growth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981200" y="19050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1981200" y="2587625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981200" y="29845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1993900" y="34940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005013" y="4813300"/>
            <a:ext cx="111125" cy="1000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1993900" y="56911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993900" y="6072188"/>
            <a:ext cx="111125" cy="1000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5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Freshwater pollution and its control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1"/>
          </p:nvPr>
        </p:nvSpPr>
        <p:spPr>
          <a:xfrm>
            <a:off x="152400" y="685800"/>
            <a:ext cx="8788400" cy="6819900"/>
          </a:xfrm>
        </p:spPr>
        <p:txBody>
          <a:bodyPr anchor="t"/>
          <a:lstStyle/>
          <a:p>
            <a:pPr marL="457200" indent="-457200" eaLnBrk="1" hangingPunct="1"/>
            <a:r>
              <a:rPr lang="en-US" smtClean="0"/>
              <a:t>Water for human consumption and other organisms needs to be…</a:t>
            </a:r>
            <a:r>
              <a:rPr lang="en-US" sz="2400" smtClean="0"/>
              <a:t> </a:t>
            </a:r>
          </a:p>
          <a:p>
            <a:pPr marL="846138" lvl="1" indent="-381000" eaLnBrk="1" hangingPunct="1"/>
            <a:r>
              <a:rPr lang="en-US" smtClean="0"/>
              <a:t>Disease-free</a:t>
            </a:r>
          </a:p>
          <a:p>
            <a:pPr marL="846138" lvl="1" indent="-381000" eaLnBrk="1" hangingPunct="1"/>
            <a:r>
              <a:rPr lang="en-US" smtClean="0"/>
              <a:t>Nontoxic</a:t>
            </a:r>
          </a:p>
          <a:p>
            <a:pPr marL="457200" indent="-457200" eaLnBrk="1" hangingPunct="1"/>
            <a:r>
              <a:rPr lang="en-US" smtClean="0"/>
              <a:t>Half of the world’s major rivers are seriously depleted and polluted</a:t>
            </a:r>
          </a:p>
          <a:p>
            <a:pPr marL="846138" lvl="1" indent="-381000" eaLnBrk="1" hangingPunct="1"/>
            <a:r>
              <a:rPr lang="en-US" smtClean="0"/>
              <a:t>They poison surrounding ecosystems</a:t>
            </a:r>
          </a:p>
          <a:p>
            <a:pPr marL="846138" lvl="1" indent="-381000" eaLnBrk="1" hangingPunct="1"/>
            <a:r>
              <a:rPr lang="en-US" smtClean="0"/>
              <a:t>Threaten the health and livelihood of people</a:t>
            </a:r>
          </a:p>
          <a:p>
            <a:pPr marL="457200" indent="-457200" eaLnBrk="1" hangingPunct="1"/>
            <a:r>
              <a:rPr lang="en-US" smtClean="0"/>
              <a:t>The invisible pollution of groundwater has been called a “covert crisis”</a:t>
            </a:r>
          </a:p>
          <a:p>
            <a:pPr marL="457200" indent="-457200" eaLnBrk="1" hangingPunct="1"/>
            <a:r>
              <a:rPr lang="en-US" sz="2400" b="1" smtClean="0"/>
              <a:t>The United Nations has estimated that by 2025, at least 3 billion of the world’s projected 7.9 billion people will lack access to safe water.</a:t>
            </a:r>
          </a:p>
          <a:p>
            <a:pPr marL="457200" indent="-457200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010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pollution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6300"/>
            <a:ext cx="8229600" cy="5518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Pollution</a:t>
            </a:r>
            <a:r>
              <a:rPr lang="en-US" b="1" i="1" smtClean="0"/>
              <a:t> = </a:t>
            </a:r>
            <a:r>
              <a:rPr lang="en-US" smtClean="0"/>
              <a:t>the release of matter or energy into the environment that causes undesirable impacts on the health and well-being of humans or other organisms </a:t>
            </a:r>
          </a:p>
          <a:p>
            <a:pPr eaLnBrk="1" hangingPunct="1"/>
            <a:r>
              <a:rPr lang="en-US" smtClean="0"/>
              <a:t>Nutrient pollution from fertilizers, farms, sewage, lawns, golf courses</a:t>
            </a:r>
          </a:p>
          <a:p>
            <a:pPr lvl="1" eaLnBrk="1" hangingPunct="1"/>
            <a:r>
              <a:rPr lang="en-US" smtClean="0"/>
              <a:t>Leads to eutrophication </a:t>
            </a:r>
          </a:p>
          <a:p>
            <a:pPr eaLnBrk="1" hangingPunct="1"/>
            <a:r>
              <a:rPr lang="en-US" smtClean="0"/>
              <a:t>Solutions	</a:t>
            </a:r>
          </a:p>
          <a:p>
            <a:pPr lvl="2" eaLnBrk="1" hangingPunct="1"/>
            <a:r>
              <a:rPr lang="en-US" smtClean="0"/>
              <a:t>Phosphate-free detergents</a:t>
            </a:r>
          </a:p>
          <a:p>
            <a:pPr lvl="2" eaLnBrk="1" hangingPunct="1"/>
            <a:r>
              <a:rPr lang="en-US" smtClean="0"/>
              <a:t>Planting vegetation to increase nutrient uptake</a:t>
            </a:r>
          </a:p>
          <a:p>
            <a:pPr lvl="2" eaLnBrk="1" hangingPunct="1"/>
            <a:r>
              <a:rPr lang="en-US" smtClean="0"/>
              <a:t>Treat wastewater</a:t>
            </a:r>
          </a:p>
          <a:p>
            <a:pPr lvl="2" eaLnBrk="1" hangingPunct="1"/>
            <a:r>
              <a:rPr lang="en-US" smtClean="0"/>
              <a:t>Reduce fertilizer application</a:t>
            </a:r>
          </a:p>
        </p:txBody>
      </p:sp>
    </p:spTree>
    <p:extLst>
      <p:ext uri="{BB962C8B-B14F-4D97-AF65-F5344CB8AC3E}">
        <p14:creationId xmlns:p14="http://schemas.microsoft.com/office/powerpoint/2010/main" val="2393457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Eutrophication is a natural process, but…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88400" cy="8604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Human activities dramatically increase the rate at which it occurs</a:t>
            </a:r>
          </a:p>
        </p:txBody>
      </p:sp>
      <p:pic>
        <p:nvPicPr>
          <p:cNvPr id="47108" name="Picture 5" descr="15_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4734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15_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4734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62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Pathogens and waterborne diseases</a:t>
            </a:r>
          </a:p>
        </p:txBody>
      </p:sp>
      <p:sp>
        <p:nvSpPr>
          <p:cNvPr id="51203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762000"/>
            <a:ext cx="8788400" cy="6223000"/>
          </a:xfrm>
        </p:spPr>
        <p:txBody>
          <a:bodyPr anchor="t"/>
          <a:lstStyle/>
          <a:p>
            <a:pPr marL="350838" indent="-350838" eaLnBrk="1" hangingPunct="1">
              <a:defRPr/>
            </a:pPr>
            <a:r>
              <a:rPr lang="en-US" sz="2400" dirty="0" smtClean="0"/>
              <a:t>Enters water supply via inadequately treated human waste and animal waste via feedlots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Causes more human health problems than any other type of water pollution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Currently, 1.1 billion people are without safe drinking water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Fecal coliform bacteria indicate fecal contamination of water</a:t>
            </a:r>
          </a:p>
          <a:p>
            <a:pPr marL="808038" lvl="1" indent="-342900" eaLnBrk="1" hangingPunct="1">
              <a:defRPr/>
            </a:pPr>
            <a:r>
              <a:rPr lang="en-US" sz="2400" dirty="0" smtClean="0"/>
              <a:t>The water can hold other pathogens, such as giardiasis, typhoid, hepatitis A</a:t>
            </a:r>
          </a:p>
          <a:p>
            <a:pPr eaLnBrk="1" hangingPunct="1">
              <a:defRPr/>
            </a:pPr>
            <a:r>
              <a:rPr lang="en-US" sz="2400" dirty="0" smtClean="0"/>
              <a:t>Solutions: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Treat sewage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Disinfect drinking water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Public education to encourage personal hygiene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Government enforcement of regulations</a:t>
            </a:r>
          </a:p>
          <a:p>
            <a:pPr marL="808038" lvl="1" indent="-342900"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03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33375"/>
            <a:ext cx="8685213" cy="10414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smtClean="0"/>
              <a:t>The LifeStraw: Personal Water Purification Device</a:t>
            </a:r>
          </a:p>
        </p:txBody>
      </p:sp>
      <p:pic>
        <p:nvPicPr>
          <p:cNvPr id="49155" name="Picture1" descr="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8725"/>
            <a:ext cx="610552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Toxic chemicals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229600" cy="4797425"/>
          </a:xfrm>
        </p:spPr>
        <p:txBody>
          <a:bodyPr/>
          <a:lstStyle/>
          <a:p>
            <a:pPr eaLnBrk="1" hangingPunct="1"/>
            <a:r>
              <a:rPr lang="en-US" sz="2400" smtClean="0"/>
              <a:t>From natural and synthetic sources</a:t>
            </a:r>
          </a:p>
          <a:p>
            <a:pPr lvl="1" eaLnBrk="1" hangingPunct="1"/>
            <a:r>
              <a:rPr lang="en-US" sz="2400" smtClean="0"/>
              <a:t>Pesticides, petroleum products, synthetic chemicals</a:t>
            </a:r>
          </a:p>
          <a:p>
            <a:pPr lvl="1" eaLnBrk="1" hangingPunct="1"/>
            <a:r>
              <a:rPr lang="en-US" sz="2400" smtClean="0"/>
              <a:t>Arsenic, lead, mercury, acid rain, acid drainage from mines</a:t>
            </a:r>
          </a:p>
          <a:p>
            <a:pPr eaLnBrk="1" hangingPunct="1"/>
            <a:r>
              <a:rPr lang="en-US" sz="2400" smtClean="0"/>
              <a:t>Effects include: poisoning animals and plants, altering aquatic ecosystems, and affecting human health</a:t>
            </a:r>
          </a:p>
          <a:p>
            <a:pPr eaLnBrk="1" hangingPunct="1"/>
            <a:r>
              <a:rPr lang="en-US" sz="2400" smtClean="0"/>
              <a:t>Solutions: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Legislating and enforcing more stringent regulations of industry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Modify industrial processes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Modify our purchasing decisions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0180" name="Picture 5" descr="http://ecowatch.org/wp-content/uploads/2012/04/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962400"/>
            <a:ext cx="39243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Freshwater pollution and its control</a:t>
            </a:r>
          </a:p>
        </p:txBody>
      </p:sp>
      <p:sp>
        <p:nvSpPr>
          <p:cNvPr id="45059" name="Text Placeholder 3"/>
          <p:cNvSpPr>
            <a:spLocks noGrp="1"/>
          </p:cNvSpPr>
          <p:nvPr>
            <p:ph type="body" idx="1"/>
          </p:nvPr>
        </p:nvSpPr>
        <p:spPr>
          <a:xfrm>
            <a:off x="152400" y="685800"/>
            <a:ext cx="8788400" cy="6819900"/>
          </a:xfrm>
        </p:spPr>
        <p:txBody>
          <a:bodyPr anchor="t"/>
          <a:lstStyle/>
          <a:p>
            <a:pPr marL="457200" indent="-457200" eaLnBrk="1" hangingPunct="1"/>
            <a:r>
              <a:rPr lang="en-US" smtClean="0"/>
              <a:t>Water for human consumption and other organisms needs to be…</a:t>
            </a:r>
            <a:r>
              <a:rPr lang="en-US" sz="2400" smtClean="0"/>
              <a:t> </a:t>
            </a:r>
          </a:p>
          <a:p>
            <a:pPr marL="846138" lvl="1" indent="-381000" eaLnBrk="1" hangingPunct="1"/>
            <a:r>
              <a:rPr lang="en-US" smtClean="0"/>
              <a:t>Disease-free</a:t>
            </a:r>
          </a:p>
          <a:p>
            <a:pPr marL="846138" lvl="1" indent="-381000" eaLnBrk="1" hangingPunct="1"/>
            <a:r>
              <a:rPr lang="en-US" smtClean="0"/>
              <a:t>Nontoxic</a:t>
            </a:r>
          </a:p>
          <a:p>
            <a:pPr marL="457200" indent="-457200" eaLnBrk="1" hangingPunct="1"/>
            <a:r>
              <a:rPr lang="en-US" smtClean="0"/>
              <a:t>Half of the world’s major rivers are seriously depleted and polluted</a:t>
            </a:r>
          </a:p>
          <a:p>
            <a:pPr marL="846138" lvl="1" indent="-381000" eaLnBrk="1" hangingPunct="1"/>
            <a:r>
              <a:rPr lang="en-US" smtClean="0"/>
              <a:t>They poison surrounding ecosystems</a:t>
            </a:r>
          </a:p>
          <a:p>
            <a:pPr marL="846138" lvl="1" indent="-381000" eaLnBrk="1" hangingPunct="1"/>
            <a:r>
              <a:rPr lang="en-US" smtClean="0"/>
              <a:t>Threaten the health and livelihood of people</a:t>
            </a:r>
          </a:p>
          <a:p>
            <a:pPr marL="457200" indent="-457200" eaLnBrk="1" hangingPunct="1"/>
            <a:r>
              <a:rPr lang="en-US" smtClean="0"/>
              <a:t>The invisible pollution of groundwater has been called a “covert crisis”</a:t>
            </a:r>
          </a:p>
          <a:p>
            <a:pPr marL="457200" indent="-457200" eaLnBrk="1" hangingPunct="1"/>
            <a:r>
              <a:rPr lang="en-US" sz="2400" b="1" smtClean="0"/>
              <a:t>The United Nations has estimated that by 2025, at least 3 billion of the world’s projected 7.9 billion people will lack access to safe water.</a:t>
            </a:r>
          </a:p>
          <a:p>
            <a:pPr marL="457200" indent="-457200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010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Sediment pollution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124200"/>
            <a:ext cx="8788400" cy="3386138"/>
          </a:xfrm>
        </p:spPr>
        <p:txBody>
          <a:bodyPr/>
          <a:lstStyle/>
          <a:p>
            <a:pPr eaLnBrk="1" hangingPunct="1"/>
            <a:r>
              <a:rPr lang="en-US" smtClean="0"/>
              <a:t>Sediment can impair aquatic ecosystems</a:t>
            </a:r>
          </a:p>
          <a:p>
            <a:pPr lvl="1" eaLnBrk="1" hangingPunct="1"/>
            <a:r>
              <a:rPr lang="en-US" smtClean="0"/>
              <a:t>Clear-cutting, mining, poor cultivation practices</a:t>
            </a:r>
          </a:p>
          <a:p>
            <a:pPr lvl="1" eaLnBrk="1" hangingPunct="1"/>
            <a:r>
              <a:rPr lang="en-US" smtClean="0"/>
              <a:t>Dramatically changes aquatic habitats, and fish may not survive</a:t>
            </a:r>
          </a:p>
          <a:p>
            <a:pPr lvl="1" eaLnBrk="1" hangingPunct="1"/>
            <a:r>
              <a:rPr lang="en-US" smtClean="0"/>
              <a:t>Solutions:  better management of farms and forests; avoid large-scale disturbance of vegetation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51204" name="Picture 5" descr="http://www.sherpaguides.com/georgia/chattahoochee/chattahoochee_in_peril/sedi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267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http://soilphysics.uga.edu/images/RGA%2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3838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pollution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4678363"/>
            <a:ext cx="8534400" cy="2198687"/>
          </a:xfrm>
        </p:spPr>
        <p:txBody>
          <a:bodyPr/>
          <a:lstStyle/>
          <a:p>
            <a:pPr eaLnBrk="1" hangingPunct="1"/>
            <a:r>
              <a:rPr lang="en-US" sz="2400" smtClean="0"/>
              <a:t>Water that is too cold causes problems</a:t>
            </a:r>
          </a:p>
          <a:p>
            <a:pPr lvl="1" eaLnBrk="1" hangingPunct="1"/>
            <a:r>
              <a:rPr lang="en-US" sz="2400" smtClean="0"/>
              <a:t>Water at the bottom of reservoirs is colder</a:t>
            </a:r>
          </a:p>
          <a:p>
            <a:pPr lvl="1" eaLnBrk="1" hangingPunct="1"/>
            <a:r>
              <a:rPr lang="en-US" sz="2400" smtClean="0"/>
              <a:t>When water is released, downstream water temperatures drop suddenly and may kill aquatic organisms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2228" name="Picture 5" descr="http://images.tutorvista.com/content/feed/u303/Thermal_Pollution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b="8737"/>
          <a:stretch>
            <a:fillRect/>
          </a:stretch>
        </p:blipFill>
        <p:spPr bwMode="auto">
          <a:xfrm>
            <a:off x="4038600" y="762000"/>
            <a:ext cx="5029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76200" y="685800"/>
            <a:ext cx="4038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Warmer water holds less oxygen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Dissolved oxygen decreases as temperature increases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Industrial cooling heats water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/>
              <a:t>Removing streamside cover also raises water temperature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7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342900"/>
            <a:ext cx="8685212" cy="37465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2400" smtClean="0"/>
              <a:t>Water Pollution Comes from Point and Nonpoint 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887413"/>
            <a:ext cx="8788400" cy="63722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1F881A"/>
                </a:solidFill>
              </a:rPr>
              <a:t>Point sources</a:t>
            </a:r>
          </a:p>
          <a:p>
            <a:pPr lvl="1" eaLnBrk="1" hangingPunct="1"/>
            <a:r>
              <a:rPr lang="en-US" sz="2400" smtClean="0"/>
              <a:t>Located at specific places </a:t>
            </a:r>
          </a:p>
          <a:p>
            <a:pPr lvl="1" eaLnBrk="1" hangingPunct="1"/>
            <a:r>
              <a:rPr lang="en-US" sz="2400" smtClean="0"/>
              <a:t>Often discharge pollutants through drain pipes, sewer lines</a:t>
            </a:r>
          </a:p>
          <a:p>
            <a:pPr lvl="1" eaLnBrk="1" hangingPunct="1"/>
            <a:r>
              <a:rPr lang="en-US" sz="2400" smtClean="0"/>
              <a:t>Easy to identify, monitor, and regulate</a:t>
            </a:r>
          </a:p>
          <a:p>
            <a:pPr lvl="1" eaLnBrk="1" hangingPunct="1"/>
            <a:r>
              <a:rPr lang="en-US" sz="2400" smtClean="0"/>
              <a:t>Examples: factories, sewage treatment plants, underground mines, oil tankers</a:t>
            </a:r>
          </a:p>
          <a:p>
            <a:pPr eaLnBrk="1" hangingPunct="1"/>
            <a:r>
              <a:rPr lang="en-US" sz="2400" b="1" smtClean="0">
                <a:solidFill>
                  <a:srgbClr val="1F881A"/>
                </a:solidFill>
              </a:rPr>
              <a:t>Nonpoint sources</a:t>
            </a:r>
          </a:p>
          <a:p>
            <a:pPr lvl="1" eaLnBrk="1" hangingPunct="1"/>
            <a:r>
              <a:rPr lang="en-US" sz="2400" smtClean="0"/>
              <a:t>Broad, diffuse areas</a:t>
            </a:r>
          </a:p>
          <a:p>
            <a:pPr lvl="1" eaLnBrk="1" hangingPunct="1"/>
            <a:r>
              <a:rPr lang="en-US" sz="2400" smtClean="0"/>
              <a:t>Difficult to identify and control</a:t>
            </a:r>
          </a:p>
          <a:p>
            <a:pPr lvl="1" eaLnBrk="1" hangingPunct="1"/>
            <a:r>
              <a:rPr lang="en-US" sz="2400" smtClean="0"/>
              <a:t>Expensive to clean up</a:t>
            </a:r>
          </a:p>
          <a:p>
            <a:pPr lvl="1" eaLnBrk="1" hangingPunct="1"/>
            <a:r>
              <a:rPr lang="en-US" sz="2400" smtClean="0"/>
              <a:t>Examples: runoff of chemicals and sediment from cropland, livestock feedlots, golf courses, parking lots, urban streets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46859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8288" y="180975"/>
            <a:ext cx="2779712" cy="500063"/>
          </a:xfrm>
        </p:spPr>
        <p:txBody>
          <a:bodyPr>
            <a:normAutofit fontScale="90000"/>
          </a:bodyPr>
          <a:lstStyle/>
          <a:p>
            <a:r>
              <a:rPr lang="en-US" smtClean="0"/>
              <a:t>Point Source</a:t>
            </a:r>
          </a:p>
        </p:txBody>
      </p:sp>
      <p:pic>
        <p:nvPicPr>
          <p:cNvPr id="54275" name="Picture1" descr="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459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1" descr="2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4588" y="914400"/>
            <a:ext cx="5294312" cy="3886200"/>
          </a:xfrm>
          <a:noFill/>
        </p:spPr>
      </p:pic>
      <p:sp>
        <p:nvSpPr>
          <p:cNvPr id="54277" name="Title 1"/>
          <p:cNvSpPr txBox="1">
            <a:spLocks/>
          </p:cNvSpPr>
          <p:nvPr/>
        </p:nvSpPr>
        <p:spPr bwMode="auto">
          <a:xfrm>
            <a:off x="4114800" y="4953000"/>
            <a:ext cx="3733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200" b="1">
                <a:solidFill>
                  <a:srgbClr val="003399"/>
                </a:solidFill>
                <a:latin typeface="Arial" charset="0"/>
              </a:rPr>
              <a:t>Non-Point Source</a:t>
            </a:r>
          </a:p>
        </p:txBody>
      </p:sp>
    </p:spTree>
    <p:extLst>
      <p:ext uri="{BB962C8B-B14F-4D97-AF65-F5344CB8AC3E}">
        <p14:creationId xmlns:p14="http://schemas.microsoft.com/office/powerpoint/2010/main" val="33777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Freshwater pollution sources</a:t>
            </a:r>
          </a:p>
        </p:txBody>
      </p:sp>
      <p:pic>
        <p:nvPicPr>
          <p:cNvPr id="55299" name="Picture 5" descr="15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0358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60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Indicators of water quality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229600" cy="3295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Scientists measure properties of water to characterize its quality</a:t>
            </a:r>
          </a:p>
          <a:p>
            <a:pPr lvl="1" eaLnBrk="1" hangingPunct="1"/>
            <a:r>
              <a:rPr lang="en-US" smtClean="0"/>
              <a:t>Biological indicators: presence of fecal coliform bacteria and other disease-causing organisms</a:t>
            </a:r>
          </a:p>
          <a:p>
            <a:pPr lvl="1" eaLnBrk="1" hangingPunct="1"/>
            <a:r>
              <a:rPr lang="en-US" smtClean="0"/>
              <a:t>Chemical indicators: pH, nutrient concentration, taste, odor, hardness, dissolved oxygen</a:t>
            </a:r>
          </a:p>
          <a:p>
            <a:pPr lvl="1" eaLnBrk="1" hangingPunct="1"/>
            <a:r>
              <a:rPr lang="en-US" smtClean="0"/>
              <a:t>Physical indicators:  turbidity, color, temperature</a:t>
            </a:r>
          </a:p>
        </p:txBody>
      </p:sp>
      <p:pic>
        <p:nvPicPr>
          <p:cNvPr id="56324" name="Picture 5" descr="1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895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19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groundwater pollution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923925"/>
            <a:ext cx="5534025" cy="5346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Some toxic chemicals occur naturally</a:t>
            </a:r>
          </a:p>
          <a:p>
            <a:pPr lvl="1" eaLnBrk="1" hangingPunct="1"/>
            <a:r>
              <a:rPr lang="en-US" smtClean="0"/>
              <a:t>Aluminum, fluoride, sulfates</a:t>
            </a:r>
          </a:p>
          <a:p>
            <a:pPr eaLnBrk="1" hangingPunct="1"/>
            <a:r>
              <a:rPr lang="en-US" smtClean="0"/>
              <a:t>Pollution from human causes </a:t>
            </a:r>
          </a:p>
          <a:p>
            <a:pPr lvl="1" eaLnBrk="1" hangingPunct="1"/>
            <a:r>
              <a:rPr lang="en-US" smtClean="0"/>
              <a:t>Wastes leach through soils</a:t>
            </a:r>
          </a:p>
          <a:p>
            <a:pPr lvl="1" eaLnBrk="1" hangingPunct="1"/>
            <a:r>
              <a:rPr lang="en-US" smtClean="0"/>
              <a:t>Pathogens enter through improperly designed wells</a:t>
            </a:r>
          </a:p>
          <a:p>
            <a:pPr lvl="1" eaLnBrk="1" hangingPunct="1"/>
            <a:r>
              <a:rPr lang="en-US" smtClean="0"/>
              <a:t>Hazardous wastes are pumped into the ground</a:t>
            </a:r>
          </a:p>
          <a:p>
            <a:pPr lvl="1" eaLnBrk="1" hangingPunct="1"/>
            <a:r>
              <a:rPr lang="en-US" smtClean="0"/>
              <a:t>Underground storage septic tanks may leak</a:t>
            </a:r>
            <a:endParaRPr lang="en-US" sz="2400" smtClean="0"/>
          </a:p>
        </p:txBody>
      </p:sp>
      <p:pic>
        <p:nvPicPr>
          <p:cNvPr id="57348" name="Picture 5" descr="1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2956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85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Agriculture and industries pollute groundwater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189038"/>
            <a:ext cx="4419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smtClean="0"/>
              <a:t>Agricultural pollution</a:t>
            </a:r>
          </a:p>
          <a:p>
            <a:pPr lvl="1" eaLnBrk="1" hangingPunct="1"/>
            <a:r>
              <a:rPr lang="en-US" sz="3000" smtClean="0"/>
              <a:t>Nitrates from fertilizers</a:t>
            </a:r>
          </a:p>
          <a:p>
            <a:pPr lvl="1" eaLnBrk="1" hangingPunct="1"/>
            <a:r>
              <a:rPr lang="en-US" sz="3000" smtClean="0"/>
              <a:t>Pesticides were detected in more than half of the shallow aquifers tested</a:t>
            </a:r>
          </a:p>
          <a:p>
            <a:pPr eaLnBrk="1" hangingPunct="1"/>
            <a:r>
              <a:rPr lang="en-US" sz="3000" smtClean="0"/>
              <a:t>Manufacturing industries and military sites have been heavy polluters</a:t>
            </a:r>
          </a:p>
        </p:txBody>
      </p:sp>
      <p:pic>
        <p:nvPicPr>
          <p:cNvPr id="58372" name="Picture 5" descr="http://www.scc.idaho.gov/images/soil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838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http://www.wyeuskfoundation.org/images/pollu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95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1" descr="2011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23275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20-11, p. 542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224338" y="252413"/>
            <a:ext cx="1490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Polluted air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315200" y="1169988"/>
            <a:ext cx="1703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Hazardous waste injection well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038600" y="1371600"/>
            <a:ext cx="134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Pesticides and fertilizers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39963" y="18589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Deicing road salt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6200" y="19653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Coal strip mine runoff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778500" y="2049463"/>
            <a:ext cx="174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Buried gasoline and solvent tanks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584325" y="2722563"/>
            <a:ext cx="1204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Pumping well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833938" y="2562225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Gasoline station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7015163" y="2514600"/>
            <a:ext cx="153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Cesspool, septic tank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939925" y="3244850"/>
            <a:ext cx="1731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Waste lagoon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059488" y="3308350"/>
            <a:ext cx="919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Sewer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613275" y="2963863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pumping well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4343400" y="3429000"/>
            <a:ext cx="105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Landfill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8001000" y="38862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Leakage from faulty casing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097213" y="3900488"/>
            <a:ext cx="149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Accidental spills</a:t>
            </a:r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421563" y="4572000"/>
            <a:ext cx="1350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Discharge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6080125" y="5341938"/>
            <a:ext cx="192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Groundwater flow</a:t>
            </a: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 rot="-1469194">
            <a:off x="3200400" y="4937125"/>
            <a:ext cx="2820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Unconfined freshwater aquifer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 rot="-1462289">
            <a:off x="3268663" y="5265738"/>
            <a:ext cx="3294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Confined freshwater aquifer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6962775" y="49530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ea typeface="MS PGothic" pitchFamily="34" charset="-128"/>
              </a:rPr>
              <a:t>Confined aquifer</a:t>
            </a:r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>
            <a:off x="5319713" y="415925"/>
            <a:ext cx="392112" cy="166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V="1">
            <a:off x="8001000" y="1636713"/>
            <a:ext cx="346075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685800" y="2438400"/>
            <a:ext cx="136525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 flipV="1">
            <a:off x="1303338" y="2930525"/>
            <a:ext cx="350837" cy="233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2413000" y="3482975"/>
            <a:ext cx="142875" cy="350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 flipH="1">
            <a:off x="3706813" y="3633788"/>
            <a:ext cx="155575" cy="328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 flipV="1">
            <a:off x="3027363" y="1981200"/>
            <a:ext cx="431800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 flipH="1">
            <a:off x="4648200" y="3657600"/>
            <a:ext cx="76200" cy="312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H="1" flipV="1">
            <a:off x="5495925" y="3425825"/>
            <a:ext cx="219075" cy="231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7197725" y="2979738"/>
            <a:ext cx="182563" cy="31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7696200" y="3962400"/>
            <a:ext cx="35560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>
            <a:off x="6553200" y="5029200"/>
            <a:ext cx="460375" cy="58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9" name="Line 37"/>
          <p:cNvSpPr>
            <a:spLocks noChangeShapeType="1"/>
          </p:cNvSpPr>
          <p:nvPr/>
        </p:nvSpPr>
        <p:spPr bwMode="auto">
          <a:xfrm>
            <a:off x="5562600" y="4876800"/>
            <a:ext cx="563563" cy="585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Line 38"/>
          <p:cNvSpPr>
            <a:spLocks noChangeShapeType="1"/>
          </p:cNvSpPr>
          <p:nvPr/>
        </p:nvSpPr>
        <p:spPr bwMode="auto">
          <a:xfrm>
            <a:off x="5470525" y="5289550"/>
            <a:ext cx="671513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H="1">
            <a:off x="6773863" y="2498725"/>
            <a:ext cx="68262" cy="1047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>
            <a:off x="4737100" y="2674938"/>
            <a:ext cx="134938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 flipH="1">
            <a:off x="6207125" y="3549650"/>
            <a:ext cx="77788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387350" y="304800"/>
            <a:ext cx="296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Sources of Groundwater </a:t>
            </a:r>
          </a:p>
          <a:p>
            <a:pPr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Contamination in the U.S.</a:t>
            </a:r>
          </a:p>
        </p:txBody>
      </p:sp>
    </p:spTree>
    <p:extLst>
      <p:ext uri="{BB962C8B-B14F-4D97-AF65-F5344CB8AC3E}">
        <p14:creationId xmlns:p14="http://schemas.microsoft.com/office/powerpoint/2010/main" val="2631976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1" descr="2012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20-12, p. 543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6200" y="452438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Leaking tank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881873">
            <a:off x="914400" y="3505200"/>
            <a:ext cx="1046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Aquifer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 rot="1040808">
            <a:off x="838200" y="3917950"/>
            <a:ext cx="1160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Bedrock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0" y="41195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table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Groundwater flow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5181600"/>
            <a:ext cx="168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Gasoline leakage plume (liquid phase)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447800" y="5105400"/>
            <a:ext cx="2176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Free gasoline dissolves in groundwater (dissolved phase)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1516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Migrating vapor phase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209800" y="6249988"/>
            <a:ext cx="28225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Contaminant plume moves with the groundwater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724400" y="5991225"/>
            <a:ext cx="1376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Water well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381000" y="990600"/>
            <a:ext cx="330200" cy="1214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H="1">
            <a:off x="342900" y="2971800"/>
            <a:ext cx="266700" cy="1220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582613" y="2971800"/>
            <a:ext cx="484187" cy="2292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733550" y="3962400"/>
            <a:ext cx="171450" cy="774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2189163" y="3657600"/>
            <a:ext cx="249237" cy="1533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282950" y="4249738"/>
            <a:ext cx="103188" cy="2068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3762375" y="3733800"/>
            <a:ext cx="276225" cy="177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5240338" y="3409950"/>
            <a:ext cx="495300" cy="266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4383088" y="174625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Groundwater Contamination </a:t>
            </a:r>
          </a:p>
          <a:p>
            <a:pPr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a Leaking Gasoline Tank</a:t>
            </a:r>
          </a:p>
        </p:txBody>
      </p:sp>
    </p:spTree>
    <p:extLst>
      <p:ext uri="{BB962C8B-B14F-4D97-AF65-F5344CB8AC3E}">
        <p14:creationId xmlns:p14="http://schemas.microsoft.com/office/powerpoint/2010/main" val="166440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pollution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76300"/>
            <a:ext cx="8229600" cy="5518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Pollution</a:t>
            </a:r>
            <a:r>
              <a:rPr lang="en-US" b="1" i="1" smtClean="0"/>
              <a:t> = </a:t>
            </a:r>
            <a:r>
              <a:rPr lang="en-US" smtClean="0"/>
              <a:t>the release of matter or energy into the environment that causes undesirable impacts on the health and well-being of humans or other organisms </a:t>
            </a:r>
          </a:p>
          <a:p>
            <a:pPr eaLnBrk="1" hangingPunct="1"/>
            <a:r>
              <a:rPr lang="en-US" smtClean="0"/>
              <a:t>Nutrient pollution from fertilizers, farms, sewage, lawns, golf courses</a:t>
            </a:r>
          </a:p>
          <a:p>
            <a:pPr lvl="1" eaLnBrk="1" hangingPunct="1"/>
            <a:r>
              <a:rPr lang="en-US" smtClean="0"/>
              <a:t>Leads to eutrophication </a:t>
            </a:r>
          </a:p>
          <a:p>
            <a:pPr eaLnBrk="1" hangingPunct="1"/>
            <a:r>
              <a:rPr lang="en-US" smtClean="0"/>
              <a:t>Solutions	</a:t>
            </a:r>
          </a:p>
          <a:p>
            <a:pPr lvl="2" eaLnBrk="1" hangingPunct="1"/>
            <a:r>
              <a:rPr lang="en-US" smtClean="0"/>
              <a:t>Phosphate-free detergents</a:t>
            </a:r>
          </a:p>
          <a:p>
            <a:pPr lvl="2" eaLnBrk="1" hangingPunct="1"/>
            <a:r>
              <a:rPr lang="en-US" smtClean="0"/>
              <a:t>Planting vegetation to increase nutrient uptake</a:t>
            </a:r>
          </a:p>
          <a:p>
            <a:pPr lvl="2" eaLnBrk="1" hangingPunct="1"/>
            <a:r>
              <a:rPr lang="en-US" smtClean="0"/>
              <a:t>Treat wastewater</a:t>
            </a:r>
          </a:p>
          <a:p>
            <a:pPr lvl="2" eaLnBrk="1" hangingPunct="1"/>
            <a:r>
              <a:rPr lang="en-US" smtClean="0"/>
              <a:t>Reduce fertilizer application</a:t>
            </a:r>
          </a:p>
        </p:txBody>
      </p:sp>
    </p:spTree>
    <p:extLst>
      <p:ext uri="{BB962C8B-B14F-4D97-AF65-F5344CB8AC3E}">
        <p14:creationId xmlns:p14="http://schemas.microsoft.com/office/powerpoint/2010/main" val="2393457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smtClean="0"/>
              <a:t>U.S. Water Pollution Laws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The U.S. Clean Water Act (1977)</a:t>
            </a:r>
          </a:p>
          <a:p>
            <a:pPr lvl="1" eaLnBrk="1" hangingPunct="1"/>
            <a:r>
              <a:rPr lang="en-US" smtClean="0"/>
              <a:t>Mandates the restoration and maintenance of the chemical, physical, and biological integrity of the nation’s waters. </a:t>
            </a:r>
          </a:p>
          <a:p>
            <a:pPr lvl="1" eaLnBrk="1" hangingPunct="1"/>
            <a:r>
              <a:rPr lang="en-US" smtClean="0"/>
              <a:t>Targeted Industrial Discharges, Addressed Point Source Pollution </a:t>
            </a:r>
          </a:p>
          <a:p>
            <a:pPr eaLnBrk="1" hangingPunct="1"/>
            <a:r>
              <a:rPr lang="en-US" smtClean="0"/>
              <a:t>Safe Drinking Water Act (1974)</a:t>
            </a:r>
          </a:p>
          <a:p>
            <a:pPr lvl="1" eaLnBrk="1" hangingPunct="1"/>
            <a:r>
              <a:rPr lang="en-US" smtClean="0"/>
              <a:t>Requires minimum safety standards for community water supplies.   EPA sets the standards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543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Treating wastewater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817563"/>
            <a:ext cx="8788400" cy="5559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Wastewater</a:t>
            </a:r>
            <a:r>
              <a:rPr lang="en-US" smtClean="0"/>
              <a:t> = water that has been used by people in some way</a:t>
            </a:r>
          </a:p>
          <a:p>
            <a:pPr lvl="1" eaLnBrk="1" hangingPunct="1"/>
            <a:r>
              <a:rPr lang="en-US" smtClean="0"/>
              <a:t>Sewage, showers, sinks, manufacturing, storm water runoff</a:t>
            </a:r>
          </a:p>
          <a:p>
            <a:pPr eaLnBrk="1" hangingPunct="1"/>
            <a:r>
              <a:rPr lang="en-US" b="1" smtClean="0"/>
              <a:t>Septic systems</a:t>
            </a:r>
            <a:r>
              <a:rPr lang="en-US" smtClean="0"/>
              <a:t> = the most popular method of wastewater disposal in rural areas</a:t>
            </a:r>
          </a:p>
          <a:p>
            <a:pPr lvl="1" eaLnBrk="1" hangingPunct="1"/>
            <a:r>
              <a:rPr lang="en-US" smtClean="0"/>
              <a:t>Underground septic tanks separate solids and oils from wastewater</a:t>
            </a:r>
          </a:p>
          <a:p>
            <a:pPr lvl="1" eaLnBrk="1" hangingPunct="1"/>
            <a:r>
              <a:rPr lang="en-US" smtClean="0"/>
              <a:t>The water drains into a drain field, where microbes decompose the water</a:t>
            </a:r>
          </a:p>
          <a:p>
            <a:pPr lvl="1" eaLnBrk="1" hangingPunct="1"/>
            <a:r>
              <a:rPr lang="en-US" smtClean="0"/>
              <a:t>Solid waste needs to be periodically pumped and landfilled</a:t>
            </a:r>
          </a:p>
        </p:txBody>
      </p:sp>
    </p:spTree>
    <p:extLst>
      <p:ext uri="{BB962C8B-B14F-4D97-AF65-F5344CB8AC3E}">
        <p14:creationId xmlns:p14="http://schemas.microsoft.com/office/powerpoint/2010/main" val="364529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Municipal sewer systems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68438"/>
            <a:ext cx="8153400" cy="4791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In populated areas, sewer systems carry wastewater </a:t>
            </a:r>
          </a:p>
          <a:p>
            <a:pPr lvl="1" eaLnBrk="1" hangingPunct="1"/>
            <a:r>
              <a:rPr lang="en-US" smtClean="0"/>
              <a:t>Physical, chemical, and biological water treatment</a:t>
            </a:r>
          </a:p>
          <a:p>
            <a:pPr eaLnBrk="1" hangingPunct="1"/>
            <a:r>
              <a:rPr lang="en-US" b="1" smtClean="0"/>
              <a:t>Primary treatment</a:t>
            </a:r>
            <a:r>
              <a:rPr lang="en-US" smtClean="0"/>
              <a:t> = the physical removal of contaminants in settling tanks (clarifiers)</a:t>
            </a:r>
          </a:p>
          <a:p>
            <a:pPr eaLnBrk="1" hangingPunct="1"/>
            <a:r>
              <a:rPr lang="en-US" b="1" smtClean="0"/>
              <a:t>Secondary treatment</a:t>
            </a:r>
            <a:r>
              <a:rPr lang="en-US" smtClean="0"/>
              <a:t> = water is stirred and aerated so aerobic bacteria degrade organic pollutants</a:t>
            </a:r>
          </a:p>
          <a:p>
            <a:pPr lvl="1" eaLnBrk="1" hangingPunct="1"/>
            <a:r>
              <a:rPr lang="en-US" smtClean="0"/>
              <a:t>Water treated with chlorine or ozone is piped into rivers or the ocean</a:t>
            </a:r>
          </a:p>
          <a:p>
            <a:pPr lvl="1" eaLnBrk="1" hangingPunct="1"/>
            <a:r>
              <a:rPr lang="en-US" smtClean="0"/>
              <a:t>Some reclaimed water is used for irrigation, lawns, or industry</a:t>
            </a:r>
          </a:p>
        </p:txBody>
      </p:sp>
    </p:spTree>
    <p:extLst>
      <p:ext uri="{BB962C8B-B14F-4D97-AF65-F5344CB8AC3E}">
        <p14:creationId xmlns:p14="http://schemas.microsoft.com/office/powerpoint/2010/main" val="281904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Eutrophication is a natural process, but…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88400" cy="8604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Human activities dramatically increase the rate at which it occurs</a:t>
            </a:r>
          </a:p>
        </p:txBody>
      </p:sp>
      <p:pic>
        <p:nvPicPr>
          <p:cNvPr id="47108" name="Picture 5" descr="15_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4734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15_2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4734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6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Pathogens and waterborne diseases</a:t>
            </a:r>
          </a:p>
        </p:txBody>
      </p:sp>
      <p:sp>
        <p:nvSpPr>
          <p:cNvPr id="51203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762000"/>
            <a:ext cx="8788400" cy="6223000"/>
          </a:xfrm>
        </p:spPr>
        <p:txBody>
          <a:bodyPr anchor="t"/>
          <a:lstStyle/>
          <a:p>
            <a:pPr marL="350838" indent="-350838" eaLnBrk="1" hangingPunct="1">
              <a:defRPr/>
            </a:pPr>
            <a:r>
              <a:rPr lang="en-US" sz="2400" dirty="0" smtClean="0"/>
              <a:t>Enters water supply via inadequately treated human waste and animal waste via feedlots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Causes more human health problems than any other type of water pollution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Currently, 1.1 billion people are without safe drinking water</a:t>
            </a:r>
          </a:p>
          <a:p>
            <a:pPr marL="350838" indent="-350838" eaLnBrk="1" hangingPunct="1">
              <a:defRPr/>
            </a:pPr>
            <a:r>
              <a:rPr lang="en-US" sz="2400" dirty="0" smtClean="0"/>
              <a:t>Fecal coliform bacteria indicate fecal contamination of water</a:t>
            </a:r>
          </a:p>
          <a:p>
            <a:pPr marL="808038" lvl="1" indent="-342900" eaLnBrk="1" hangingPunct="1">
              <a:defRPr/>
            </a:pPr>
            <a:r>
              <a:rPr lang="en-US" sz="2400" dirty="0" smtClean="0"/>
              <a:t>The water can hold other pathogens, such as giardiasis, typhoid, hepatitis A</a:t>
            </a:r>
          </a:p>
          <a:p>
            <a:pPr eaLnBrk="1" hangingPunct="1">
              <a:defRPr/>
            </a:pPr>
            <a:r>
              <a:rPr lang="en-US" sz="2400" dirty="0" smtClean="0"/>
              <a:t>Solutions: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Treat sewage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Disinfect drinking water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Public education to encourage personal hygiene</a:t>
            </a:r>
          </a:p>
          <a:p>
            <a:pPr lvl="1" eaLnBrk="1" hangingPunct="1">
              <a:buFont typeface="Calibri" pitchFamily="34" charset="0"/>
              <a:buChar char="•"/>
              <a:defRPr/>
            </a:pPr>
            <a:r>
              <a:rPr lang="en-US" sz="2400" dirty="0" smtClean="0"/>
              <a:t>Government enforcement of regulations</a:t>
            </a:r>
          </a:p>
          <a:p>
            <a:pPr marL="808038" lvl="1" indent="-342900"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03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33375"/>
            <a:ext cx="8685213" cy="10414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smtClean="0"/>
              <a:t>The LifeStraw: Personal Water Purification Device</a:t>
            </a:r>
          </a:p>
        </p:txBody>
      </p:sp>
      <p:pic>
        <p:nvPicPr>
          <p:cNvPr id="49155" name="Picture1" descr="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8725"/>
            <a:ext cx="610552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Toxic chemicals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229600" cy="4797425"/>
          </a:xfrm>
        </p:spPr>
        <p:txBody>
          <a:bodyPr/>
          <a:lstStyle/>
          <a:p>
            <a:pPr eaLnBrk="1" hangingPunct="1"/>
            <a:r>
              <a:rPr lang="en-US" sz="2400" smtClean="0"/>
              <a:t>From natural and synthetic sources</a:t>
            </a:r>
          </a:p>
          <a:p>
            <a:pPr lvl="1" eaLnBrk="1" hangingPunct="1"/>
            <a:r>
              <a:rPr lang="en-US" sz="2400" smtClean="0"/>
              <a:t>Pesticides, petroleum products, synthetic chemicals</a:t>
            </a:r>
          </a:p>
          <a:p>
            <a:pPr lvl="1" eaLnBrk="1" hangingPunct="1"/>
            <a:r>
              <a:rPr lang="en-US" sz="2400" smtClean="0"/>
              <a:t>Arsenic, lead, mercury, acid rain, acid drainage from mines</a:t>
            </a:r>
          </a:p>
          <a:p>
            <a:pPr eaLnBrk="1" hangingPunct="1"/>
            <a:r>
              <a:rPr lang="en-US" sz="2400" smtClean="0"/>
              <a:t>Effects include: poisoning animals and plants, altering aquatic ecosystems, and affecting human health</a:t>
            </a:r>
          </a:p>
          <a:p>
            <a:pPr eaLnBrk="1" hangingPunct="1"/>
            <a:r>
              <a:rPr lang="en-US" sz="2400" smtClean="0"/>
              <a:t>Solutions: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Legislating and enforcing more stringent regulations of industry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Modify industrial processes</a:t>
            </a:r>
          </a:p>
          <a:p>
            <a:pPr lvl="1" eaLnBrk="1" hangingPunct="1">
              <a:buFont typeface="Calibri" pitchFamily="34" charset="0"/>
              <a:buChar char="•"/>
            </a:pPr>
            <a:r>
              <a:rPr lang="en-US" sz="2400" smtClean="0"/>
              <a:t>Modify our purchasing decisions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50180" name="Picture 5" descr="http://ecowatch.org/wp-content/uploads/2012/04/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962400"/>
            <a:ext cx="39243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2866</Words>
  <Application>Microsoft Office PowerPoint</Application>
  <PresentationFormat>On-screen Show (4:3)</PresentationFormat>
  <Paragraphs>455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Industrial demand can be reduced</vt:lpstr>
      <vt:lpstr>Economic approaches to water conservation</vt:lpstr>
      <vt:lpstr>PowerPoint Presentation</vt:lpstr>
      <vt:lpstr>Freshwater pollution and its control</vt:lpstr>
      <vt:lpstr>Nutrient pollution</vt:lpstr>
      <vt:lpstr>Eutrophication is a natural process, but…</vt:lpstr>
      <vt:lpstr>Pathogens and waterborne diseases</vt:lpstr>
      <vt:lpstr>The LifeStraw: Personal Water Purification Device</vt:lpstr>
      <vt:lpstr>Toxic chemicals</vt:lpstr>
      <vt:lpstr>Sediment pollution</vt:lpstr>
      <vt:lpstr>Thermal pollution</vt:lpstr>
      <vt:lpstr>Water Pollution Comes from Point and Nonpoint Sources</vt:lpstr>
      <vt:lpstr>Point Source</vt:lpstr>
      <vt:lpstr>Freshwater pollution sources</vt:lpstr>
      <vt:lpstr>Indicators of water quality</vt:lpstr>
      <vt:lpstr>Sources of groundwater pollution</vt:lpstr>
      <vt:lpstr>Agriculture and industries pollute groundwater</vt:lpstr>
      <vt:lpstr>PowerPoint Presentation</vt:lpstr>
      <vt:lpstr>PowerPoint Presentation</vt:lpstr>
      <vt:lpstr>U.S. Water Pollution Laws</vt:lpstr>
      <vt:lpstr>Treating wastewater</vt:lpstr>
      <vt:lpstr>Municipal sewer systems</vt:lpstr>
      <vt:lpstr>The Aral Sea</vt:lpstr>
      <vt:lpstr>Areas where water use exceeds supply</vt:lpstr>
      <vt:lpstr>Will we see a future of water wars?</vt:lpstr>
      <vt:lpstr>Desalinization “makes” more water</vt:lpstr>
      <vt:lpstr>The world’s largest reverse osmosis plant</vt:lpstr>
      <vt:lpstr>Agricultural demand can be reduced</vt:lpstr>
      <vt:lpstr>PowerPoint Presentation</vt:lpstr>
      <vt:lpstr>Residential demand can be reduced</vt:lpstr>
      <vt:lpstr>Industrial demand can be reduced</vt:lpstr>
      <vt:lpstr>Economic approaches to water conservation</vt:lpstr>
      <vt:lpstr>PowerPoint Presentation</vt:lpstr>
      <vt:lpstr>Freshwater pollution and its control</vt:lpstr>
      <vt:lpstr>Nutrient pollution</vt:lpstr>
      <vt:lpstr>Eutrophication is a natural process, but…</vt:lpstr>
      <vt:lpstr>Pathogens and waterborne diseases</vt:lpstr>
      <vt:lpstr>The LifeStraw: Personal Water Purification Device</vt:lpstr>
      <vt:lpstr>Toxic chemicals</vt:lpstr>
      <vt:lpstr>Sediment pollution</vt:lpstr>
      <vt:lpstr>Thermal pollution</vt:lpstr>
      <vt:lpstr>Water Pollution Comes from Point and Nonpoint Sources</vt:lpstr>
      <vt:lpstr>Point Source</vt:lpstr>
      <vt:lpstr>Freshwater pollution sources</vt:lpstr>
      <vt:lpstr>Indicators of water quality</vt:lpstr>
      <vt:lpstr>Sources of groundwater pollution</vt:lpstr>
      <vt:lpstr>Agriculture and industries pollute groundwater</vt:lpstr>
      <vt:lpstr>PowerPoint Presentation</vt:lpstr>
      <vt:lpstr>PowerPoint Presentation</vt:lpstr>
      <vt:lpstr>U.S. Water Pollution Laws</vt:lpstr>
      <vt:lpstr>Treating wastewater</vt:lpstr>
      <vt:lpstr>Municipal sewer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divert – and deplete – surface water</dc:title>
  <dc:creator>Coleman, Elizabeth</dc:creator>
  <cp:lastModifiedBy>Coleman, Elizabeth</cp:lastModifiedBy>
  <cp:revision>3</cp:revision>
  <dcterms:created xsi:type="dcterms:W3CDTF">2012-11-09T16:19:24Z</dcterms:created>
  <dcterms:modified xsi:type="dcterms:W3CDTF">2012-11-09T16:37:26Z</dcterms:modified>
</cp:coreProperties>
</file>