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74" r:id="rId4"/>
    <p:sldId id="283" r:id="rId5"/>
    <p:sldId id="282" r:id="rId6"/>
    <p:sldId id="284" r:id="rId7"/>
    <p:sldId id="258" r:id="rId8"/>
    <p:sldId id="298" r:id="rId9"/>
    <p:sldId id="259" r:id="rId10"/>
    <p:sldId id="306" r:id="rId11"/>
    <p:sldId id="260" r:id="rId12"/>
    <p:sldId id="261" r:id="rId13"/>
    <p:sldId id="264" r:id="rId14"/>
    <p:sldId id="265" r:id="rId15"/>
    <p:sldId id="266" r:id="rId16"/>
    <p:sldId id="267" r:id="rId17"/>
    <p:sldId id="275" r:id="rId18"/>
    <p:sldId id="276" r:id="rId19"/>
    <p:sldId id="277" r:id="rId20"/>
    <p:sldId id="268" r:id="rId21"/>
    <p:sldId id="269" r:id="rId22"/>
    <p:sldId id="270" r:id="rId23"/>
    <p:sldId id="272" r:id="rId24"/>
    <p:sldId id="308" r:id="rId25"/>
    <p:sldId id="309" r:id="rId26"/>
    <p:sldId id="312" r:id="rId27"/>
    <p:sldId id="313" r:id="rId28"/>
    <p:sldId id="310" r:id="rId29"/>
    <p:sldId id="314" r:id="rId30"/>
    <p:sldId id="315" r:id="rId31"/>
    <p:sldId id="278" r:id="rId32"/>
    <p:sldId id="293" r:id="rId33"/>
    <p:sldId id="294" r:id="rId34"/>
    <p:sldId id="279" r:id="rId35"/>
    <p:sldId id="290" r:id="rId36"/>
    <p:sldId id="280" r:id="rId37"/>
    <p:sldId id="296" r:id="rId38"/>
    <p:sldId id="273" r:id="rId39"/>
    <p:sldId id="291" r:id="rId40"/>
    <p:sldId id="297" r:id="rId41"/>
    <p:sldId id="292" r:id="rId42"/>
    <p:sldId id="299" r:id="rId43"/>
    <p:sldId id="300" r:id="rId44"/>
    <p:sldId id="301" r:id="rId45"/>
    <p:sldId id="305" r:id="rId46"/>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8632" autoAdjust="0"/>
  </p:normalViewPr>
  <p:slideViewPr>
    <p:cSldViewPr>
      <p:cViewPr varScale="1">
        <p:scale>
          <a:sx n="68" d="100"/>
          <a:sy n="68" d="100"/>
        </p:scale>
        <p:origin x="-183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2126" tIns="46063" rIns="92126" bIns="46063" rtlCol="0"/>
          <a:lstStyle>
            <a:lvl1pPr algn="l">
              <a:defRPr sz="1200"/>
            </a:lvl1pPr>
          </a:lstStyle>
          <a:p>
            <a:endParaRPr lang="en-US"/>
          </a:p>
        </p:txBody>
      </p:sp>
      <p:sp>
        <p:nvSpPr>
          <p:cNvPr id="3" name="Date Placeholder 2"/>
          <p:cNvSpPr>
            <a:spLocks noGrp="1"/>
          </p:cNvSpPr>
          <p:nvPr>
            <p:ph type="dt" idx="1"/>
          </p:nvPr>
        </p:nvSpPr>
        <p:spPr>
          <a:xfrm>
            <a:off x="3953853" y="0"/>
            <a:ext cx="3024770" cy="457200"/>
          </a:xfrm>
          <a:prstGeom prst="rect">
            <a:avLst/>
          </a:prstGeom>
        </p:spPr>
        <p:txBody>
          <a:bodyPr vert="horz" lIns="92126" tIns="46063" rIns="92126" bIns="46063" rtlCol="0"/>
          <a:lstStyle>
            <a:lvl1pPr algn="r">
              <a:defRPr sz="1200"/>
            </a:lvl1pPr>
          </a:lstStyle>
          <a:p>
            <a:fld id="{D998ED8F-B930-4C87-88D5-3F133109D8CF}" type="datetimeFigureOut">
              <a:rPr lang="en-US" smtClean="0"/>
              <a:pPr/>
              <a:t>12/2/2014</a:t>
            </a:fld>
            <a:endParaRPr lang="en-US"/>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2126" tIns="46063" rIns="92126" bIns="46063" rtlCol="0" anchor="ctr"/>
          <a:lstStyle/>
          <a:p>
            <a:endParaRPr lang="en-US"/>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2126" tIns="46063" rIns="92126" bIns="4606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3024770" cy="457200"/>
          </a:xfrm>
          <a:prstGeom prst="rect">
            <a:avLst/>
          </a:prstGeom>
        </p:spPr>
        <p:txBody>
          <a:bodyPr vert="horz" lIns="92126" tIns="46063" rIns="92126" bIns="46063"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7200"/>
          </a:xfrm>
          <a:prstGeom prst="rect">
            <a:avLst/>
          </a:prstGeom>
        </p:spPr>
        <p:txBody>
          <a:bodyPr vert="horz" lIns="92126" tIns="46063" rIns="92126" bIns="46063" rtlCol="0" anchor="b"/>
          <a:lstStyle>
            <a:lvl1pPr algn="r">
              <a:defRPr sz="1200"/>
            </a:lvl1pPr>
          </a:lstStyle>
          <a:p>
            <a:fld id="{DCDBCF25-4F03-4284-BD0F-5E132571C496}" type="slidenum">
              <a:rPr lang="en-US" smtClean="0"/>
              <a:pPr/>
              <a:t>‹#›</a:t>
            </a:fld>
            <a:endParaRPr lang="en-US"/>
          </a:p>
        </p:txBody>
      </p:sp>
    </p:spTree>
    <p:extLst>
      <p:ext uri="{BB962C8B-B14F-4D97-AF65-F5344CB8AC3E}">
        <p14:creationId xmlns:p14="http://schemas.microsoft.com/office/powerpoint/2010/main" val="353339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BCF25-4F03-4284-BD0F-5E132571C496}" type="slidenum">
              <a:rPr lang="en-US" smtClean="0"/>
              <a:pPr/>
              <a:t>3</a:t>
            </a:fld>
            <a:endParaRPr lang="en-US"/>
          </a:p>
        </p:txBody>
      </p:sp>
    </p:spTree>
    <p:extLst>
      <p:ext uri="{BB962C8B-B14F-4D97-AF65-F5344CB8AC3E}">
        <p14:creationId xmlns:p14="http://schemas.microsoft.com/office/powerpoint/2010/main" val="343936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BCF25-4F03-4284-BD0F-5E132571C496}" type="slidenum">
              <a:rPr lang="en-US" smtClean="0"/>
              <a:pPr/>
              <a:t>5</a:t>
            </a:fld>
            <a:endParaRPr lang="en-US"/>
          </a:p>
        </p:txBody>
      </p:sp>
    </p:spTree>
    <p:extLst>
      <p:ext uri="{BB962C8B-B14F-4D97-AF65-F5344CB8AC3E}">
        <p14:creationId xmlns:p14="http://schemas.microsoft.com/office/powerpoint/2010/main" val="343936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8450" indent="-287866">
              <a:defRPr>
                <a:solidFill>
                  <a:schemeClr val="tx1"/>
                </a:solidFill>
                <a:latin typeface="Arial" charset="0"/>
              </a:defRPr>
            </a:lvl2pPr>
            <a:lvl3pPr marL="1151462" indent="-230292">
              <a:defRPr>
                <a:solidFill>
                  <a:schemeClr val="tx1"/>
                </a:solidFill>
                <a:latin typeface="Arial" charset="0"/>
              </a:defRPr>
            </a:lvl3pPr>
            <a:lvl4pPr marL="1612046" indent="-230292">
              <a:defRPr>
                <a:solidFill>
                  <a:schemeClr val="tx1"/>
                </a:solidFill>
                <a:latin typeface="Arial" charset="0"/>
              </a:defRPr>
            </a:lvl4pPr>
            <a:lvl5pPr marL="2072631" indent="-230292">
              <a:defRPr>
                <a:solidFill>
                  <a:schemeClr val="tx1"/>
                </a:solidFill>
                <a:latin typeface="Arial" charset="0"/>
              </a:defRPr>
            </a:lvl5pPr>
            <a:lvl6pPr marL="2533215" indent="-230292" eaLnBrk="0" fontAlgn="base" hangingPunct="0">
              <a:spcBef>
                <a:spcPct val="0"/>
              </a:spcBef>
              <a:spcAft>
                <a:spcPct val="0"/>
              </a:spcAft>
              <a:defRPr>
                <a:solidFill>
                  <a:schemeClr val="tx1"/>
                </a:solidFill>
                <a:latin typeface="Arial" charset="0"/>
              </a:defRPr>
            </a:lvl6pPr>
            <a:lvl7pPr marL="2993799" indent="-230292" eaLnBrk="0" fontAlgn="base" hangingPunct="0">
              <a:spcBef>
                <a:spcPct val="0"/>
              </a:spcBef>
              <a:spcAft>
                <a:spcPct val="0"/>
              </a:spcAft>
              <a:defRPr>
                <a:solidFill>
                  <a:schemeClr val="tx1"/>
                </a:solidFill>
                <a:latin typeface="Arial" charset="0"/>
              </a:defRPr>
            </a:lvl7pPr>
            <a:lvl8pPr marL="3454385" indent="-230292" eaLnBrk="0" fontAlgn="base" hangingPunct="0">
              <a:spcBef>
                <a:spcPct val="0"/>
              </a:spcBef>
              <a:spcAft>
                <a:spcPct val="0"/>
              </a:spcAft>
              <a:defRPr>
                <a:solidFill>
                  <a:schemeClr val="tx1"/>
                </a:solidFill>
                <a:latin typeface="Arial" charset="0"/>
              </a:defRPr>
            </a:lvl8pPr>
            <a:lvl9pPr marL="3914969" indent="-230292" eaLnBrk="0" fontAlgn="base" hangingPunct="0">
              <a:spcBef>
                <a:spcPct val="0"/>
              </a:spcBef>
              <a:spcAft>
                <a:spcPct val="0"/>
              </a:spcAft>
              <a:defRPr>
                <a:solidFill>
                  <a:schemeClr val="tx1"/>
                </a:solidFill>
                <a:latin typeface="Arial" charset="0"/>
              </a:defRPr>
            </a:lvl9pPr>
          </a:lstStyle>
          <a:p>
            <a:fld id="{5808F985-F92F-4FC4-8ECD-9029E112C1DA}" type="slidenum">
              <a:rPr lang="en-US" smtClean="0"/>
              <a:pPr/>
              <a:t>17</a:t>
            </a:fld>
            <a:endParaRPr lang="en-US" smtClean="0"/>
          </a:p>
        </p:txBody>
      </p:sp>
      <p:sp>
        <p:nvSpPr>
          <p:cNvPr id="34819" name="Rectangle 2"/>
          <p:cNvSpPr>
            <a:spLocks noGrp="1" noRot="1" noChangeAspect="1" noChangeArrowheads="1" noTextEdit="1"/>
          </p:cNvSpPr>
          <p:nvPr>
            <p:ph type="sldImg"/>
          </p:nvPr>
        </p:nvSpPr>
        <p:spPr>
          <a:xfrm>
            <a:off x="1203325" y="685800"/>
            <a:ext cx="4573588" cy="3429000"/>
          </a:xfrm>
          <a:ln/>
        </p:spPr>
      </p:sp>
      <p:sp>
        <p:nvSpPr>
          <p:cNvPr id="3482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BCF25-4F03-4284-BD0F-5E132571C496}" type="slidenum">
              <a:rPr lang="en-US" smtClean="0"/>
              <a:pPr/>
              <a:t>39</a:t>
            </a:fld>
            <a:endParaRPr lang="en-US"/>
          </a:p>
        </p:txBody>
      </p:sp>
    </p:spTree>
    <p:extLst>
      <p:ext uri="{BB962C8B-B14F-4D97-AF65-F5344CB8AC3E}">
        <p14:creationId xmlns:p14="http://schemas.microsoft.com/office/powerpoint/2010/main" val="330745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3A4905-AFD8-44E4-A77E-D7AE0493E4B5}"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06F0-B5B9-4BF3-80DD-AC739704A052}" type="slidenum">
              <a:rPr lang="en-US" smtClean="0"/>
              <a:pPr/>
              <a:t>‹#›</a:t>
            </a:fld>
            <a:endParaRPr lang="en-US"/>
          </a:p>
        </p:txBody>
      </p:sp>
    </p:spTree>
    <p:extLst>
      <p:ext uri="{BB962C8B-B14F-4D97-AF65-F5344CB8AC3E}">
        <p14:creationId xmlns:p14="http://schemas.microsoft.com/office/powerpoint/2010/main" val="1225750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A4905-AFD8-44E4-A77E-D7AE0493E4B5}"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06F0-B5B9-4BF3-80DD-AC739704A052}" type="slidenum">
              <a:rPr lang="en-US" smtClean="0"/>
              <a:pPr/>
              <a:t>‹#›</a:t>
            </a:fld>
            <a:endParaRPr lang="en-US"/>
          </a:p>
        </p:txBody>
      </p:sp>
    </p:spTree>
    <p:extLst>
      <p:ext uri="{BB962C8B-B14F-4D97-AF65-F5344CB8AC3E}">
        <p14:creationId xmlns:p14="http://schemas.microsoft.com/office/powerpoint/2010/main" val="284170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A4905-AFD8-44E4-A77E-D7AE0493E4B5}"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06F0-B5B9-4BF3-80DD-AC739704A052}" type="slidenum">
              <a:rPr lang="en-US" smtClean="0"/>
              <a:pPr/>
              <a:t>‹#›</a:t>
            </a:fld>
            <a:endParaRPr lang="en-US"/>
          </a:p>
        </p:txBody>
      </p:sp>
    </p:spTree>
    <p:extLst>
      <p:ext uri="{BB962C8B-B14F-4D97-AF65-F5344CB8AC3E}">
        <p14:creationId xmlns:p14="http://schemas.microsoft.com/office/powerpoint/2010/main" val="213326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A4905-AFD8-44E4-A77E-D7AE0493E4B5}"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06F0-B5B9-4BF3-80DD-AC739704A052}" type="slidenum">
              <a:rPr lang="en-US" smtClean="0"/>
              <a:pPr/>
              <a:t>‹#›</a:t>
            </a:fld>
            <a:endParaRPr lang="en-US"/>
          </a:p>
        </p:txBody>
      </p:sp>
    </p:spTree>
    <p:extLst>
      <p:ext uri="{BB962C8B-B14F-4D97-AF65-F5344CB8AC3E}">
        <p14:creationId xmlns:p14="http://schemas.microsoft.com/office/powerpoint/2010/main" val="3488251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3A4905-AFD8-44E4-A77E-D7AE0493E4B5}"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06F0-B5B9-4BF3-80DD-AC739704A052}" type="slidenum">
              <a:rPr lang="en-US" smtClean="0"/>
              <a:pPr/>
              <a:t>‹#›</a:t>
            </a:fld>
            <a:endParaRPr lang="en-US"/>
          </a:p>
        </p:txBody>
      </p:sp>
    </p:spTree>
    <p:extLst>
      <p:ext uri="{BB962C8B-B14F-4D97-AF65-F5344CB8AC3E}">
        <p14:creationId xmlns:p14="http://schemas.microsoft.com/office/powerpoint/2010/main" val="3104982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3A4905-AFD8-44E4-A77E-D7AE0493E4B5}"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506F0-B5B9-4BF3-80DD-AC739704A052}" type="slidenum">
              <a:rPr lang="en-US" smtClean="0"/>
              <a:pPr/>
              <a:t>‹#›</a:t>
            </a:fld>
            <a:endParaRPr lang="en-US"/>
          </a:p>
        </p:txBody>
      </p:sp>
    </p:spTree>
    <p:extLst>
      <p:ext uri="{BB962C8B-B14F-4D97-AF65-F5344CB8AC3E}">
        <p14:creationId xmlns:p14="http://schemas.microsoft.com/office/powerpoint/2010/main" val="105885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3A4905-AFD8-44E4-A77E-D7AE0493E4B5}" type="datetimeFigureOut">
              <a:rPr lang="en-US" smtClean="0"/>
              <a:pPr/>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506F0-B5B9-4BF3-80DD-AC739704A052}" type="slidenum">
              <a:rPr lang="en-US" smtClean="0"/>
              <a:pPr/>
              <a:t>‹#›</a:t>
            </a:fld>
            <a:endParaRPr lang="en-US"/>
          </a:p>
        </p:txBody>
      </p:sp>
    </p:spTree>
    <p:extLst>
      <p:ext uri="{BB962C8B-B14F-4D97-AF65-F5344CB8AC3E}">
        <p14:creationId xmlns:p14="http://schemas.microsoft.com/office/powerpoint/2010/main" val="62251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3A4905-AFD8-44E4-A77E-D7AE0493E4B5}" type="datetimeFigureOut">
              <a:rPr lang="en-US" smtClean="0"/>
              <a:pPr/>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506F0-B5B9-4BF3-80DD-AC739704A052}" type="slidenum">
              <a:rPr lang="en-US" smtClean="0"/>
              <a:pPr/>
              <a:t>‹#›</a:t>
            </a:fld>
            <a:endParaRPr lang="en-US"/>
          </a:p>
        </p:txBody>
      </p:sp>
    </p:spTree>
    <p:extLst>
      <p:ext uri="{BB962C8B-B14F-4D97-AF65-F5344CB8AC3E}">
        <p14:creationId xmlns:p14="http://schemas.microsoft.com/office/powerpoint/2010/main" val="159778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A4905-AFD8-44E4-A77E-D7AE0493E4B5}" type="datetimeFigureOut">
              <a:rPr lang="en-US" smtClean="0"/>
              <a:pPr/>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506F0-B5B9-4BF3-80DD-AC739704A052}" type="slidenum">
              <a:rPr lang="en-US" smtClean="0"/>
              <a:pPr/>
              <a:t>‹#›</a:t>
            </a:fld>
            <a:endParaRPr lang="en-US"/>
          </a:p>
        </p:txBody>
      </p:sp>
    </p:spTree>
    <p:extLst>
      <p:ext uri="{BB962C8B-B14F-4D97-AF65-F5344CB8AC3E}">
        <p14:creationId xmlns:p14="http://schemas.microsoft.com/office/powerpoint/2010/main" val="4207063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A4905-AFD8-44E4-A77E-D7AE0493E4B5}"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506F0-B5B9-4BF3-80DD-AC739704A052}" type="slidenum">
              <a:rPr lang="en-US" smtClean="0"/>
              <a:pPr/>
              <a:t>‹#›</a:t>
            </a:fld>
            <a:endParaRPr lang="en-US"/>
          </a:p>
        </p:txBody>
      </p:sp>
    </p:spTree>
    <p:extLst>
      <p:ext uri="{BB962C8B-B14F-4D97-AF65-F5344CB8AC3E}">
        <p14:creationId xmlns:p14="http://schemas.microsoft.com/office/powerpoint/2010/main" val="257150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A4905-AFD8-44E4-A77E-D7AE0493E4B5}"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506F0-B5B9-4BF3-80DD-AC739704A052}" type="slidenum">
              <a:rPr lang="en-US" smtClean="0"/>
              <a:pPr/>
              <a:t>‹#›</a:t>
            </a:fld>
            <a:endParaRPr lang="en-US"/>
          </a:p>
        </p:txBody>
      </p:sp>
    </p:spTree>
    <p:extLst>
      <p:ext uri="{BB962C8B-B14F-4D97-AF65-F5344CB8AC3E}">
        <p14:creationId xmlns:p14="http://schemas.microsoft.com/office/powerpoint/2010/main" val="296227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A4905-AFD8-44E4-A77E-D7AE0493E4B5}" type="datetimeFigureOut">
              <a:rPr lang="en-US" smtClean="0"/>
              <a:pPr/>
              <a:t>12/2/2014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506F0-B5B9-4BF3-80DD-AC739704A052}" type="slidenum">
              <a:rPr lang="en-US" smtClean="0"/>
              <a:pPr/>
              <a:t>‹#›</a:t>
            </a:fld>
            <a:endParaRPr lang="en-US"/>
          </a:p>
        </p:txBody>
      </p:sp>
    </p:spTree>
    <p:extLst>
      <p:ext uri="{BB962C8B-B14F-4D97-AF65-F5344CB8AC3E}">
        <p14:creationId xmlns:p14="http://schemas.microsoft.com/office/powerpoint/2010/main" val="1341894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FALL FINAL STATIONS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72715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organization </a:t>
            </a:r>
            <a:endParaRPr lang="en-US" dirty="0"/>
          </a:p>
        </p:txBody>
      </p:sp>
      <p:sp>
        <p:nvSpPr>
          <p:cNvPr id="3" name="Content Placeholder 2"/>
          <p:cNvSpPr>
            <a:spLocks noGrp="1"/>
          </p:cNvSpPr>
          <p:nvPr>
            <p:ph idx="1"/>
          </p:nvPr>
        </p:nvSpPr>
        <p:spPr/>
        <p:txBody>
          <a:bodyPr>
            <a:noAutofit/>
          </a:bodyPr>
          <a:lstStyle/>
          <a:p>
            <a:pPr marL="0" indent="0" algn="ctr">
              <a:buNone/>
            </a:pPr>
            <a:r>
              <a:rPr lang="en-US" sz="4400" dirty="0" smtClean="0"/>
              <a:t>Put the following words in order of size: </a:t>
            </a:r>
          </a:p>
          <a:p>
            <a:pPr marL="0" indent="0" algn="ctr">
              <a:buNone/>
            </a:pPr>
            <a:endParaRPr lang="en-US" sz="1400" dirty="0"/>
          </a:p>
          <a:p>
            <a:pPr marL="0" indent="0" algn="ctr">
              <a:buNone/>
            </a:pPr>
            <a:r>
              <a:rPr lang="en-US" sz="4400" dirty="0" smtClean="0"/>
              <a:t>Biosphere, Cell, Biome, Tissue, Organ, Organism, Community, Population, Ecosystem, Organ System</a:t>
            </a:r>
            <a:endParaRPr lang="en-US" sz="4400" dirty="0"/>
          </a:p>
        </p:txBody>
      </p:sp>
    </p:spTree>
    <p:extLst>
      <p:ext uri="{BB962C8B-B14F-4D97-AF65-F5344CB8AC3E}">
        <p14:creationId xmlns:p14="http://schemas.microsoft.com/office/powerpoint/2010/main" val="3821724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28600"/>
            <a:ext cx="8229600" cy="639762"/>
          </a:xfrm>
        </p:spPr>
        <p:txBody>
          <a:bodyPr>
            <a:normAutofit fontScale="90000"/>
          </a:bodyPr>
          <a:lstStyle/>
          <a:p>
            <a:r>
              <a:rPr lang="en-US" b="1" u="sng" dirty="0" smtClean="0"/>
              <a:t>MC Questions</a:t>
            </a:r>
            <a:endParaRPr lang="en-US" dirty="0"/>
          </a:p>
        </p:txBody>
      </p:sp>
      <p:sp>
        <p:nvSpPr>
          <p:cNvPr id="7" name="TextBox 6"/>
          <p:cNvSpPr txBox="1"/>
          <p:nvPr/>
        </p:nvSpPr>
        <p:spPr>
          <a:xfrm>
            <a:off x="76202" y="990601"/>
            <a:ext cx="8915399" cy="1600438"/>
          </a:xfrm>
          <a:prstGeom prst="rect">
            <a:avLst/>
          </a:prstGeom>
          <a:noFill/>
        </p:spPr>
        <p:txBody>
          <a:bodyPr wrap="square" rtlCol="0">
            <a:spAutoFit/>
          </a:bodyPr>
          <a:lstStyle/>
          <a:p>
            <a:r>
              <a:rPr lang="en-US" sz="1600" b="1" dirty="0"/>
              <a:t>Jacob, a landscaper, wondered if a particular tree would grow better in the sun or in the shade.  Jacob claims that if he would limit the amount of sunlight the tree was exposed to, then the tree would grow taller.  To test the idea, Jacob planted 20 of the same trees; 10 in the sun and 10 in the shade.  Over the next several months, Jacob watered and fertilized in the exact same way.  He also measured the tree’s height.</a:t>
            </a:r>
            <a:endParaRPr lang="en-US" sz="1600" dirty="0"/>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199329081"/>
              </p:ext>
            </p:extLst>
          </p:nvPr>
        </p:nvGraphicFramePr>
        <p:xfrm>
          <a:off x="1371600" y="1981200"/>
          <a:ext cx="6080760" cy="1603632"/>
        </p:xfrm>
        <a:graphic>
          <a:graphicData uri="http://schemas.openxmlformats.org/drawingml/2006/table">
            <a:tbl>
              <a:tblPr firstRow="1" firstCol="1" bandRow="1">
                <a:tableStyleId>{5C22544A-7EE6-4342-B048-85BDC9FD1C3A}</a:tableStyleId>
              </a:tblPr>
              <a:tblGrid>
                <a:gridCol w="2026920"/>
                <a:gridCol w="2026920"/>
                <a:gridCol w="2026920"/>
              </a:tblGrid>
              <a:tr h="420624">
                <a:tc>
                  <a:txBody>
                    <a:bodyPr/>
                    <a:lstStyle/>
                    <a:p>
                      <a:pPr marL="0" marR="0" algn="ctr">
                        <a:lnSpc>
                          <a:spcPct val="115000"/>
                        </a:lnSpc>
                        <a:spcBef>
                          <a:spcPts val="0"/>
                        </a:spcBef>
                        <a:spcAft>
                          <a:spcPts val="0"/>
                        </a:spcAft>
                      </a:pPr>
                      <a:r>
                        <a:rPr lang="en-US" sz="1200" dirty="0">
                          <a:effectLst/>
                        </a:rPr>
                        <a:t>Month</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Height </a:t>
                      </a:r>
                      <a:r>
                        <a:rPr lang="en-US" sz="1200" dirty="0" smtClean="0">
                          <a:effectLst/>
                        </a:rPr>
                        <a:t>in </a:t>
                      </a:r>
                      <a:r>
                        <a:rPr lang="en-US" sz="1200" dirty="0">
                          <a:effectLst/>
                        </a:rPr>
                        <a:t>Sun (m)</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Height in Shade (m)</a:t>
                      </a:r>
                      <a:endParaRPr lang="en-US" sz="1100" dirty="0">
                        <a:effectLst/>
                        <a:latin typeface="Calibri"/>
                        <a:ea typeface="Calibri"/>
                        <a:cs typeface="Times New Roman"/>
                      </a:endParaRPr>
                    </a:p>
                  </a:txBody>
                  <a:tcPr marL="68580" marR="68580" marT="0" marB="0"/>
                </a:tc>
              </a:tr>
              <a:tr h="197168">
                <a:tc>
                  <a:txBody>
                    <a:bodyPr/>
                    <a:lstStyle/>
                    <a:p>
                      <a:pPr marL="0" marR="0" algn="ctr">
                        <a:lnSpc>
                          <a:spcPct val="115000"/>
                        </a:lnSpc>
                        <a:spcBef>
                          <a:spcPts val="0"/>
                        </a:spcBef>
                        <a:spcAft>
                          <a:spcPts val="0"/>
                        </a:spcAft>
                      </a:pPr>
                      <a:r>
                        <a:rPr lang="en-US" sz="1100">
                          <a:effectLst/>
                        </a:rPr>
                        <a:t>April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0.2</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0.2</a:t>
                      </a:r>
                      <a:endParaRPr lang="en-US" sz="1100">
                        <a:effectLst/>
                        <a:latin typeface="Calibri"/>
                        <a:ea typeface="Calibri"/>
                        <a:cs typeface="Times New Roman"/>
                      </a:endParaRPr>
                    </a:p>
                  </a:txBody>
                  <a:tcPr marL="68580" marR="68580" marT="0" marB="0"/>
                </a:tc>
              </a:tr>
              <a:tr h="197168">
                <a:tc>
                  <a:txBody>
                    <a:bodyPr/>
                    <a:lstStyle/>
                    <a:p>
                      <a:pPr marL="0" marR="0" algn="ctr">
                        <a:lnSpc>
                          <a:spcPct val="115000"/>
                        </a:lnSpc>
                        <a:spcBef>
                          <a:spcPts val="0"/>
                        </a:spcBef>
                        <a:spcAft>
                          <a:spcPts val="0"/>
                        </a:spcAft>
                      </a:pPr>
                      <a:r>
                        <a:rPr lang="en-US" sz="1100">
                          <a:effectLst/>
                        </a:rPr>
                        <a:t>May</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0.5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0.5</a:t>
                      </a:r>
                      <a:endParaRPr lang="en-US" sz="1100">
                        <a:effectLst/>
                        <a:latin typeface="Calibri"/>
                        <a:ea typeface="Calibri"/>
                        <a:cs typeface="Times New Roman"/>
                      </a:endParaRPr>
                    </a:p>
                  </a:txBody>
                  <a:tcPr marL="68580" marR="68580" marT="0" marB="0"/>
                </a:tc>
              </a:tr>
              <a:tr h="197168">
                <a:tc>
                  <a:txBody>
                    <a:bodyPr/>
                    <a:lstStyle/>
                    <a:p>
                      <a:pPr marL="0" marR="0" algn="ctr">
                        <a:lnSpc>
                          <a:spcPct val="115000"/>
                        </a:lnSpc>
                        <a:spcBef>
                          <a:spcPts val="0"/>
                        </a:spcBef>
                        <a:spcAft>
                          <a:spcPts val="0"/>
                        </a:spcAft>
                      </a:pPr>
                      <a:r>
                        <a:rPr lang="en-US" sz="1100">
                          <a:effectLst/>
                        </a:rPr>
                        <a:t>June</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0.8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0.6</a:t>
                      </a:r>
                      <a:endParaRPr lang="en-US" sz="1100">
                        <a:effectLst/>
                        <a:latin typeface="Calibri"/>
                        <a:ea typeface="Calibri"/>
                        <a:cs typeface="Times New Roman"/>
                      </a:endParaRPr>
                    </a:p>
                  </a:txBody>
                  <a:tcPr marL="68580" marR="68580" marT="0" marB="0"/>
                </a:tc>
              </a:tr>
              <a:tr h="197168">
                <a:tc>
                  <a:txBody>
                    <a:bodyPr/>
                    <a:lstStyle/>
                    <a:p>
                      <a:pPr marL="0" marR="0" algn="ctr">
                        <a:lnSpc>
                          <a:spcPct val="115000"/>
                        </a:lnSpc>
                        <a:spcBef>
                          <a:spcPts val="0"/>
                        </a:spcBef>
                        <a:spcAft>
                          <a:spcPts val="0"/>
                        </a:spcAft>
                      </a:pPr>
                      <a:r>
                        <a:rPr lang="en-US" sz="1100">
                          <a:effectLst/>
                        </a:rPr>
                        <a:t>July</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1.1</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0.7</a:t>
                      </a:r>
                      <a:endParaRPr lang="en-US" sz="1100">
                        <a:effectLst/>
                        <a:latin typeface="Calibri"/>
                        <a:ea typeface="Calibri"/>
                        <a:cs typeface="Times New Roman"/>
                      </a:endParaRPr>
                    </a:p>
                  </a:txBody>
                  <a:tcPr marL="68580" marR="68580" marT="0" marB="0"/>
                </a:tc>
              </a:tr>
              <a:tr h="197168">
                <a:tc>
                  <a:txBody>
                    <a:bodyPr/>
                    <a:lstStyle/>
                    <a:p>
                      <a:pPr marL="0" marR="0" algn="ctr">
                        <a:lnSpc>
                          <a:spcPct val="115000"/>
                        </a:lnSpc>
                        <a:spcBef>
                          <a:spcPts val="0"/>
                        </a:spcBef>
                        <a:spcAft>
                          <a:spcPts val="0"/>
                        </a:spcAft>
                      </a:pPr>
                      <a:r>
                        <a:rPr lang="en-US" sz="1100">
                          <a:effectLst/>
                        </a:rPr>
                        <a:t>August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1.4</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0.9</a:t>
                      </a:r>
                      <a:endParaRPr lang="en-US" sz="1100">
                        <a:effectLst/>
                        <a:latin typeface="Calibri"/>
                        <a:ea typeface="Calibri"/>
                        <a:cs typeface="Times New Roman"/>
                      </a:endParaRPr>
                    </a:p>
                  </a:txBody>
                  <a:tcPr marL="68580" marR="68580" marT="0" marB="0"/>
                </a:tc>
              </a:tr>
              <a:tr h="197168">
                <a:tc>
                  <a:txBody>
                    <a:bodyPr/>
                    <a:lstStyle/>
                    <a:p>
                      <a:pPr marL="0" marR="0" algn="ctr">
                        <a:lnSpc>
                          <a:spcPct val="115000"/>
                        </a:lnSpc>
                        <a:spcBef>
                          <a:spcPts val="0"/>
                        </a:spcBef>
                        <a:spcAft>
                          <a:spcPts val="0"/>
                        </a:spcAft>
                      </a:pPr>
                      <a:r>
                        <a:rPr lang="en-US" sz="1100">
                          <a:effectLst/>
                        </a:rPr>
                        <a:t>September</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1.8</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1.0</a:t>
                      </a:r>
                      <a:endParaRPr lang="en-US" sz="1100" dirty="0">
                        <a:effectLst/>
                        <a:latin typeface="Calibri"/>
                        <a:ea typeface="Calibri"/>
                        <a:cs typeface="Times New Roman"/>
                      </a:endParaRPr>
                    </a:p>
                  </a:txBody>
                  <a:tcPr marL="68580" marR="68580" marT="0" marB="0"/>
                </a:tc>
              </a:tr>
            </a:tbl>
          </a:graphicData>
        </a:graphic>
      </p:graphicFrame>
      <p:sp>
        <p:nvSpPr>
          <p:cNvPr id="9" name="TextBox 8"/>
          <p:cNvSpPr txBox="1"/>
          <p:nvPr/>
        </p:nvSpPr>
        <p:spPr>
          <a:xfrm>
            <a:off x="113098" y="3581400"/>
            <a:ext cx="8802303" cy="3231654"/>
          </a:xfrm>
          <a:prstGeom prst="rect">
            <a:avLst/>
          </a:prstGeom>
          <a:noFill/>
        </p:spPr>
        <p:txBody>
          <a:bodyPr wrap="square" rtlCol="0">
            <a:spAutoFit/>
          </a:bodyPr>
          <a:lstStyle/>
          <a:p>
            <a:pPr marL="342900" lvl="0" indent="-342900">
              <a:buFont typeface="+mj-lt"/>
              <a:buAutoNum type="arabicPeriod"/>
            </a:pPr>
            <a:r>
              <a:rPr lang="en-US" sz="1200" dirty="0"/>
              <a:t>What is Jacob’s independent variable?</a:t>
            </a:r>
          </a:p>
          <a:p>
            <a:pPr lvl="1"/>
            <a:r>
              <a:rPr lang="en-US" sz="1200" dirty="0" smtClean="0"/>
              <a:t>a. Amount </a:t>
            </a:r>
            <a:r>
              <a:rPr lang="en-US" sz="1200" dirty="0"/>
              <a:t>of growth 				c. Amount of Sun Light</a:t>
            </a:r>
          </a:p>
          <a:p>
            <a:pPr lvl="1"/>
            <a:r>
              <a:rPr lang="en-US" sz="1200" dirty="0" smtClean="0"/>
              <a:t>b. Type </a:t>
            </a:r>
            <a:r>
              <a:rPr lang="en-US" sz="1200" dirty="0"/>
              <a:t>of water	</a:t>
            </a:r>
            <a:r>
              <a:rPr lang="en-US" sz="1200" dirty="0" smtClean="0"/>
              <a:t> </a:t>
            </a:r>
            <a:r>
              <a:rPr lang="en-US" sz="1200" dirty="0"/>
              <a:t>			</a:t>
            </a:r>
            <a:r>
              <a:rPr lang="en-US" sz="1200" dirty="0" smtClean="0"/>
              <a:t>d</a:t>
            </a:r>
            <a:r>
              <a:rPr lang="en-US" sz="1200" dirty="0"/>
              <a:t>. Type of fertilizer</a:t>
            </a:r>
          </a:p>
          <a:p>
            <a:r>
              <a:rPr lang="en-US" sz="1200" dirty="0"/>
              <a:t> </a:t>
            </a:r>
          </a:p>
          <a:p>
            <a:pPr lvl="0"/>
            <a:r>
              <a:rPr lang="en-US" sz="1200" dirty="0" smtClean="0"/>
              <a:t>2. What </a:t>
            </a:r>
            <a:r>
              <a:rPr lang="en-US" sz="1200" dirty="0"/>
              <a:t>is Jacob’s dependent variable?</a:t>
            </a:r>
          </a:p>
          <a:p>
            <a:pPr lvl="1"/>
            <a:r>
              <a:rPr lang="en-US" sz="1200" dirty="0" smtClean="0"/>
              <a:t>a. Amount </a:t>
            </a:r>
            <a:r>
              <a:rPr lang="en-US" sz="1200" dirty="0"/>
              <a:t>of growth 				c. Amount of Sun Light</a:t>
            </a:r>
          </a:p>
          <a:p>
            <a:pPr lvl="1"/>
            <a:r>
              <a:rPr lang="en-US" sz="1200" dirty="0" smtClean="0"/>
              <a:t>b. Type </a:t>
            </a:r>
            <a:r>
              <a:rPr lang="en-US" sz="1200" dirty="0"/>
              <a:t>of water				</a:t>
            </a:r>
            <a:r>
              <a:rPr lang="en-US" sz="1200" dirty="0" smtClean="0"/>
              <a:t>d</a:t>
            </a:r>
            <a:r>
              <a:rPr lang="en-US" sz="1200" dirty="0"/>
              <a:t>. Type of fertilizer</a:t>
            </a:r>
          </a:p>
          <a:p>
            <a:r>
              <a:rPr lang="en-US" sz="1200" dirty="0"/>
              <a:t> </a:t>
            </a:r>
          </a:p>
          <a:p>
            <a:pPr lvl="0"/>
            <a:r>
              <a:rPr lang="en-US" sz="1200" dirty="0" smtClean="0"/>
              <a:t>3. A </a:t>
            </a:r>
            <a:r>
              <a:rPr lang="en-US" sz="1200" dirty="0"/>
              <a:t>hypothesis and a theory are related because</a:t>
            </a:r>
          </a:p>
          <a:p>
            <a:pPr lvl="1"/>
            <a:r>
              <a:rPr lang="en-US" sz="1200" dirty="0" smtClean="0"/>
              <a:t>a. A </a:t>
            </a:r>
            <a:r>
              <a:rPr lang="en-US" sz="1200" dirty="0"/>
              <a:t>theory is always used to develop a hypothesis </a:t>
            </a:r>
          </a:p>
          <a:p>
            <a:pPr lvl="1"/>
            <a:r>
              <a:rPr lang="en-US" sz="1200" dirty="0" smtClean="0"/>
              <a:t>b. They </a:t>
            </a:r>
            <a:r>
              <a:rPr lang="en-US" sz="1200" dirty="0"/>
              <a:t>are both developed in the absence of observations </a:t>
            </a:r>
          </a:p>
          <a:p>
            <a:pPr lvl="1"/>
            <a:r>
              <a:rPr lang="en-US" sz="1200" dirty="0" smtClean="0"/>
              <a:t>c. The </a:t>
            </a:r>
            <a:r>
              <a:rPr lang="en-US" sz="1200" dirty="0"/>
              <a:t>data collected when a hypothesis is tested can support a theory </a:t>
            </a:r>
          </a:p>
          <a:p>
            <a:pPr lvl="1"/>
            <a:r>
              <a:rPr lang="en-US" sz="1200" dirty="0" smtClean="0"/>
              <a:t>d. An </a:t>
            </a:r>
            <a:r>
              <a:rPr lang="en-US" sz="1200" dirty="0"/>
              <a:t>experiment is done before the formation of both a hypothesis and a theory</a:t>
            </a:r>
          </a:p>
          <a:p>
            <a:r>
              <a:rPr lang="en-US" sz="1200" dirty="0"/>
              <a:t> </a:t>
            </a:r>
          </a:p>
          <a:p>
            <a:pPr lvl="0"/>
            <a:r>
              <a:rPr lang="en-US" sz="1200" dirty="0" smtClean="0"/>
              <a:t>4. An </a:t>
            </a:r>
            <a:r>
              <a:rPr lang="en-US" sz="1200" dirty="0"/>
              <a:t>octopus can change colors to blend in with any environment.  This is an example of what characteristic of life?</a:t>
            </a:r>
          </a:p>
          <a:p>
            <a:pPr lvl="1"/>
            <a:r>
              <a:rPr lang="en-US" sz="1200" dirty="0" smtClean="0"/>
              <a:t>a. Metabolism </a:t>
            </a:r>
            <a:r>
              <a:rPr lang="en-US" sz="1200" dirty="0"/>
              <a:t>					c. Adaptation </a:t>
            </a:r>
          </a:p>
          <a:p>
            <a:r>
              <a:rPr lang="en-US" sz="1200" dirty="0"/>
              <a:t> </a:t>
            </a:r>
            <a:r>
              <a:rPr lang="en-US" sz="1200" dirty="0" smtClean="0"/>
              <a:t>            b. Responsiveness </a:t>
            </a:r>
            <a:r>
              <a:rPr lang="en-US" sz="1200" dirty="0"/>
              <a:t>	</a:t>
            </a:r>
            <a:r>
              <a:rPr lang="en-US" sz="1200" dirty="0" smtClean="0"/>
              <a:t>  				d. homeostasis</a:t>
            </a:r>
            <a:endParaRPr lang="en-US" sz="1200" dirty="0"/>
          </a:p>
        </p:txBody>
      </p:sp>
    </p:spTree>
    <p:extLst>
      <p:ext uri="{BB962C8B-B14F-4D97-AF65-F5344CB8AC3E}">
        <p14:creationId xmlns:p14="http://schemas.microsoft.com/office/powerpoint/2010/main" val="20390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u="sng" dirty="0"/>
              <a:t>Word Sort</a:t>
            </a:r>
            <a:r>
              <a:rPr lang="en-US" sz="2700" b="1" u="sng" dirty="0" smtClean="0"/>
              <a:t>:</a:t>
            </a:r>
            <a:r>
              <a:rPr lang="en-US" sz="2700" dirty="0" smtClean="0"/>
              <a:t/>
            </a:r>
            <a:br>
              <a:rPr lang="en-US" sz="2700" dirty="0" smtClean="0"/>
            </a:br>
            <a:r>
              <a:rPr lang="en-US" sz="2700" b="1" u="sng" dirty="0" smtClean="0"/>
              <a:t>Match each word with the correct definition!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1105163"/>
              </p:ext>
            </p:extLst>
          </p:nvPr>
        </p:nvGraphicFramePr>
        <p:xfrm>
          <a:off x="1219200" y="1752600"/>
          <a:ext cx="6260634" cy="4333374"/>
        </p:xfrm>
        <a:graphic>
          <a:graphicData uri="http://schemas.openxmlformats.org/drawingml/2006/table">
            <a:tbl>
              <a:tblPr firstRow="1" firstCol="1" bandRow="1">
                <a:tableStyleId>{69CF1AB2-1976-4502-BF36-3FF5EA218861}</a:tableStyleId>
              </a:tblPr>
              <a:tblGrid>
                <a:gridCol w="3130317"/>
                <a:gridCol w="3130317"/>
              </a:tblGrid>
              <a:tr h="529416">
                <a:tc>
                  <a:txBody>
                    <a:bodyPr/>
                    <a:lstStyle/>
                    <a:p>
                      <a:pPr marL="0" marR="0">
                        <a:lnSpc>
                          <a:spcPct val="115000"/>
                        </a:lnSpc>
                        <a:spcBef>
                          <a:spcPts val="0"/>
                        </a:spcBef>
                        <a:spcAft>
                          <a:spcPts val="0"/>
                        </a:spcAft>
                      </a:pPr>
                      <a:r>
                        <a:rPr lang="en-US" sz="1900" dirty="0">
                          <a:effectLst/>
                        </a:rPr>
                        <a:t>Covalent Bond</a:t>
                      </a:r>
                      <a:endParaRPr lang="en-US" sz="900" dirty="0">
                        <a:effectLst/>
                        <a:latin typeface="Calibri"/>
                        <a:ea typeface="Calibri"/>
                        <a:cs typeface="Times New Roman"/>
                      </a:endParaRPr>
                    </a:p>
                  </a:txBody>
                  <a:tcPr marL="53172" marR="53172" marT="0" marB="0"/>
                </a:tc>
                <a:tc>
                  <a:txBody>
                    <a:bodyPr/>
                    <a:lstStyle/>
                    <a:p>
                      <a:pPr marL="0" marR="0">
                        <a:lnSpc>
                          <a:spcPct val="115000"/>
                        </a:lnSpc>
                        <a:spcBef>
                          <a:spcPts val="0"/>
                        </a:spcBef>
                        <a:spcAft>
                          <a:spcPts val="0"/>
                        </a:spcAft>
                      </a:pPr>
                      <a:r>
                        <a:rPr lang="en-US" sz="1400" b="0" dirty="0" smtClean="0">
                          <a:effectLst/>
                        </a:rPr>
                        <a:t>a. Positively </a:t>
                      </a:r>
                      <a:r>
                        <a:rPr lang="en-US" sz="1400" b="0" dirty="0">
                          <a:effectLst/>
                        </a:rPr>
                        <a:t>charged particles in an atom found in the nucleus.</a:t>
                      </a:r>
                      <a:endParaRPr lang="en-US" sz="900" b="0" dirty="0">
                        <a:effectLst/>
                        <a:latin typeface="Calibri"/>
                        <a:ea typeface="Calibri"/>
                        <a:cs typeface="Times New Roman"/>
                      </a:endParaRPr>
                    </a:p>
                  </a:txBody>
                  <a:tcPr marL="53172" marR="53172" marT="0" marB="0"/>
                </a:tc>
              </a:tr>
              <a:tr h="507373">
                <a:tc>
                  <a:txBody>
                    <a:bodyPr/>
                    <a:lstStyle/>
                    <a:p>
                      <a:pPr marL="0" marR="0">
                        <a:lnSpc>
                          <a:spcPct val="115000"/>
                        </a:lnSpc>
                        <a:spcBef>
                          <a:spcPts val="0"/>
                        </a:spcBef>
                        <a:spcAft>
                          <a:spcPts val="0"/>
                        </a:spcAft>
                      </a:pPr>
                      <a:r>
                        <a:rPr lang="en-US" sz="1900">
                          <a:effectLst/>
                        </a:rPr>
                        <a:t>Ionic Bond</a:t>
                      </a:r>
                      <a:endParaRPr lang="en-US" sz="900">
                        <a:effectLst/>
                        <a:latin typeface="Calibri"/>
                        <a:ea typeface="Calibri"/>
                        <a:cs typeface="Times New Roman"/>
                      </a:endParaRPr>
                    </a:p>
                  </a:txBody>
                  <a:tcPr marL="53172" marR="53172" marT="0" marB="0"/>
                </a:tc>
                <a:tc>
                  <a:txBody>
                    <a:bodyPr/>
                    <a:lstStyle/>
                    <a:p>
                      <a:pPr marL="0" marR="0">
                        <a:lnSpc>
                          <a:spcPct val="115000"/>
                        </a:lnSpc>
                        <a:spcBef>
                          <a:spcPts val="0"/>
                        </a:spcBef>
                        <a:spcAft>
                          <a:spcPts val="0"/>
                        </a:spcAft>
                      </a:pPr>
                      <a:r>
                        <a:rPr lang="en-US" sz="1400" dirty="0" smtClean="0">
                          <a:effectLst/>
                        </a:rPr>
                        <a:t>b. Negatively </a:t>
                      </a:r>
                      <a:r>
                        <a:rPr lang="en-US" sz="1400" dirty="0">
                          <a:effectLst/>
                        </a:rPr>
                        <a:t>charged particles in an atom</a:t>
                      </a:r>
                      <a:endParaRPr lang="en-US" sz="900" dirty="0">
                        <a:effectLst/>
                        <a:latin typeface="Calibri"/>
                        <a:ea typeface="Calibri"/>
                        <a:cs typeface="Times New Roman"/>
                      </a:endParaRPr>
                    </a:p>
                  </a:txBody>
                  <a:tcPr marL="53172" marR="53172" marT="0" marB="0"/>
                </a:tc>
              </a:tr>
              <a:tr h="507373">
                <a:tc>
                  <a:txBody>
                    <a:bodyPr/>
                    <a:lstStyle/>
                    <a:p>
                      <a:pPr marL="0" marR="0">
                        <a:lnSpc>
                          <a:spcPct val="115000"/>
                        </a:lnSpc>
                        <a:spcBef>
                          <a:spcPts val="0"/>
                        </a:spcBef>
                        <a:spcAft>
                          <a:spcPts val="0"/>
                        </a:spcAft>
                      </a:pPr>
                      <a:r>
                        <a:rPr lang="en-US" sz="1900">
                          <a:effectLst/>
                        </a:rPr>
                        <a:t>Neutron</a:t>
                      </a:r>
                      <a:endParaRPr lang="en-US" sz="900">
                        <a:effectLst/>
                        <a:latin typeface="Calibri"/>
                        <a:ea typeface="Calibri"/>
                        <a:cs typeface="Times New Roman"/>
                      </a:endParaRPr>
                    </a:p>
                  </a:txBody>
                  <a:tcPr marL="53172" marR="53172" marT="0" marB="0"/>
                </a:tc>
                <a:tc>
                  <a:txBody>
                    <a:bodyPr/>
                    <a:lstStyle/>
                    <a:p>
                      <a:pPr marL="0" marR="0">
                        <a:lnSpc>
                          <a:spcPct val="115000"/>
                        </a:lnSpc>
                        <a:spcBef>
                          <a:spcPts val="0"/>
                        </a:spcBef>
                        <a:spcAft>
                          <a:spcPts val="0"/>
                        </a:spcAft>
                      </a:pPr>
                      <a:r>
                        <a:rPr lang="en-US" sz="1400" dirty="0" smtClean="0">
                          <a:effectLst/>
                        </a:rPr>
                        <a:t>c. A </a:t>
                      </a:r>
                      <a:r>
                        <a:rPr lang="en-US" sz="1400" dirty="0">
                          <a:effectLst/>
                        </a:rPr>
                        <a:t>bond where valence (outer) electrons are shared</a:t>
                      </a:r>
                      <a:endParaRPr lang="en-US" sz="900" dirty="0">
                        <a:effectLst/>
                        <a:latin typeface="Calibri"/>
                        <a:ea typeface="Calibri"/>
                        <a:cs typeface="Times New Roman"/>
                      </a:endParaRPr>
                    </a:p>
                  </a:txBody>
                  <a:tcPr marL="53172" marR="53172" marT="0" marB="0"/>
                </a:tc>
              </a:tr>
              <a:tr h="507373">
                <a:tc>
                  <a:txBody>
                    <a:bodyPr/>
                    <a:lstStyle/>
                    <a:p>
                      <a:pPr marL="0" marR="0">
                        <a:lnSpc>
                          <a:spcPct val="115000"/>
                        </a:lnSpc>
                        <a:spcBef>
                          <a:spcPts val="0"/>
                        </a:spcBef>
                        <a:spcAft>
                          <a:spcPts val="0"/>
                        </a:spcAft>
                      </a:pPr>
                      <a:r>
                        <a:rPr lang="en-US" sz="1900">
                          <a:effectLst/>
                        </a:rPr>
                        <a:t>Proton</a:t>
                      </a:r>
                      <a:endParaRPr lang="en-US" sz="900">
                        <a:effectLst/>
                        <a:latin typeface="Calibri"/>
                        <a:ea typeface="Calibri"/>
                        <a:cs typeface="Times New Roman"/>
                      </a:endParaRPr>
                    </a:p>
                  </a:txBody>
                  <a:tcPr marL="53172" marR="53172" marT="0" marB="0"/>
                </a:tc>
                <a:tc>
                  <a:txBody>
                    <a:bodyPr/>
                    <a:lstStyle/>
                    <a:p>
                      <a:pPr marL="0" marR="0">
                        <a:lnSpc>
                          <a:spcPct val="115000"/>
                        </a:lnSpc>
                        <a:spcBef>
                          <a:spcPts val="0"/>
                        </a:spcBef>
                        <a:spcAft>
                          <a:spcPts val="0"/>
                        </a:spcAft>
                      </a:pPr>
                      <a:r>
                        <a:rPr lang="en-US" sz="1400" dirty="0" smtClean="0">
                          <a:effectLst/>
                        </a:rPr>
                        <a:t>d. A </a:t>
                      </a:r>
                      <a:r>
                        <a:rPr lang="en-US" sz="1400" dirty="0">
                          <a:effectLst/>
                        </a:rPr>
                        <a:t>substance with only one type of atom</a:t>
                      </a:r>
                      <a:endParaRPr lang="en-US" sz="900" dirty="0">
                        <a:effectLst/>
                        <a:latin typeface="Calibri"/>
                        <a:ea typeface="Calibri"/>
                        <a:cs typeface="Times New Roman"/>
                      </a:endParaRPr>
                    </a:p>
                  </a:txBody>
                  <a:tcPr marL="53172" marR="53172" marT="0" marB="0"/>
                </a:tc>
              </a:tr>
              <a:tr h="529416">
                <a:tc>
                  <a:txBody>
                    <a:bodyPr/>
                    <a:lstStyle/>
                    <a:p>
                      <a:pPr marL="0" marR="0">
                        <a:lnSpc>
                          <a:spcPct val="115000"/>
                        </a:lnSpc>
                        <a:spcBef>
                          <a:spcPts val="0"/>
                        </a:spcBef>
                        <a:spcAft>
                          <a:spcPts val="0"/>
                        </a:spcAft>
                      </a:pPr>
                      <a:r>
                        <a:rPr lang="en-US" sz="1900" dirty="0">
                          <a:effectLst/>
                        </a:rPr>
                        <a:t>Atomic number</a:t>
                      </a:r>
                      <a:endParaRPr lang="en-US" sz="900" dirty="0">
                        <a:effectLst/>
                        <a:latin typeface="Calibri"/>
                        <a:ea typeface="Calibri"/>
                        <a:cs typeface="Times New Roman"/>
                      </a:endParaRPr>
                    </a:p>
                  </a:txBody>
                  <a:tcPr marL="53172" marR="53172" marT="0" marB="0"/>
                </a:tc>
                <a:tc>
                  <a:txBody>
                    <a:bodyPr/>
                    <a:lstStyle/>
                    <a:p>
                      <a:pPr marL="0" marR="0">
                        <a:lnSpc>
                          <a:spcPct val="115000"/>
                        </a:lnSpc>
                        <a:spcBef>
                          <a:spcPts val="0"/>
                        </a:spcBef>
                        <a:spcAft>
                          <a:spcPts val="0"/>
                        </a:spcAft>
                      </a:pPr>
                      <a:r>
                        <a:rPr lang="en-US" sz="1400" dirty="0" smtClean="0">
                          <a:effectLst/>
                        </a:rPr>
                        <a:t>e. Neutrally </a:t>
                      </a:r>
                      <a:r>
                        <a:rPr lang="en-US" sz="1400" dirty="0">
                          <a:effectLst/>
                        </a:rPr>
                        <a:t>charged particles in an atom found in the nucleus.</a:t>
                      </a:r>
                      <a:endParaRPr lang="en-US" sz="900" dirty="0">
                        <a:effectLst/>
                        <a:latin typeface="Calibri"/>
                        <a:ea typeface="Calibri"/>
                        <a:cs typeface="Times New Roman"/>
                      </a:endParaRPr>
                    </a:p>
                  </a:txBody>
                  <a:tcPr marL="53172" marR="53172" marT="0" marB="0"/>
                </a:tc>
              </a:tr>
              <a:tr h="768736">
                <a:tc>
                  <a:txBody>
                    <a:bodyPr/>
                    <a:lstStyle/>
                    <a:p>
                      <a:pPr marL="0" marR="0">
                        <a:lnSpc>
                          <a:spcPct val="115000"/>
                        </a:lnSpc>
                        <a:spcBef>
                          <a:spcPts val="0"/>
                        </a:spcBef>
                        <a:spcAft>
                          <a:spcPts val="0"/>
                        </a:spcAft>
                      </a:pPr>
                      <a:r>
                        <a:rPr lang="en-US" sz="1900">
                          <a:effectLst/>
                        </a:rPr>
                        <a:t>Electrons</a:t>
                      </a:r>
                      <a:endParaRPr lang="en-US" sz="900">
                        <a:effectLst/>
                        <a:latin typeface="Calibri"/>
                        <a:ea typeface="Calibri"/>
                        <a:cs typeface="Times New Roman"/>
                      </a:endParaRPr>
                    </a:p>
                  </a:txBody>
                  <a:tcPr marL="53172" marR="53172" marT="0" marB="0"/>
                </a:tc>
                <a:tc>
                  <a:txBody>
                    <a:bodyPr/>
                    <a:lstStyle/>
                    <a:p>
                      <a:pPr marL="0" marR="0">
                        <a:lnSpc>
                          <a:spcPct val="115000"/>
                        </a:lnSpc>
                        <a:spcBef>
                          <a:spcPts val="0"/>
                        </a:spcBef>
                        <a:spcAft>
                          <a:spcPts val="0"/>
                        </a:spcAft>
                      </a:pPr>
                      <a:r>
                        <a:rPr lang="en-US" sz="1400" dirty="0" smtClean="0">
                          <a:effectLst/>
                        </a:rPr>
                        <a:t>f. Metals </a:t>
                      </a:r>
                      <a:r>
                        <a:rPr lang="en-US" sz="1400" dirty="0">
                          <a:effectLst/>
                        </a:rPr>
                        <a:t>and non-metals bond; negatively charged ions bond with positively charged ions</a:t>
                      </a:r>
                      <a:endParaRPr lang="en-US" sz="900" dirty="0">
                        <a:effectLst/>
                        <a:latin typeface="Calibri"/>
                        <a:ea typeface="Calibri"/>
                        <a:cs typeface="Times New Roman"/>
                      </a:endParaRPr>
                    </a:p>
                  </a:txBody>
                  <a:tcPr marL="53172" marR="53172" marT="0" marB="0"/>
                </a:tc>
              </a:tr>
              <a:tr h="507373">
                <a:tc>
                  <a:txBody>
                    <a:bodyPr/>
                    <a:lstStyle/>
                    <a:p>
                      <a:pPr marL="0" marR="0">
                        <a:lnSpc>
                          <a:spcPct val="115000"/>
                        </a:lnSpc>
                        <a:spcBef>
                          <a:spcPts val="0"/>
                        </a:spcBef>
                        <a:spcAft>
                          <a:spcPts val="0"/>
                        </a:spcAft>
                      </a:pPr>
                      <a:r>
                        <a:rPr lang="en-US" sz="1900">
                          <a:effectLst/>
                        </a:rPr>
                        <a:t>Atomic Mass</a:t>
                      </a:r>
                      <a:endParaRPr lang="en-US" sz="900">
                        <a:effectLst/>
                        <a:latin typeface="Calibri"/>
                        <a:ea typeface="Calibri"/>
                        <a:cs typeface="Times New Roman"/>
                      </a:endParaRPr>
                    </a:p>
                  </a:txBody>
                  <a:tcPr marL="53172" marR="53172" marT="0" marB="0"/>
                </a:tc>
                <a:tc>
                  <a:txBody>
                    <a:bodyPr/>
                    <a:lstStyle/>
                    <a:p>
                      <a:pPr marL="0" marR="0">
                        <a:lnSpc>
                          <a:spcPct val="115000"/>
                        </a:lnSpc>
                        <a:spcBef>
                          <a:spcPts val="0"/>
                        </a:spcBef>
                        <a:spcAft>
                          <a:spcPts val="0"/>
                        </a:spcAft>
                      </a:pPr>
                      <a:r>
                        <a:rPr lang="en-US" sz="1400" dirty="0" smtClean="0">
                          <a:effectLst/>
                        </a:rPr>
                        <a:t>g. The </a:t>
                      </a:r>
                      <a:r>
                        <a:rPr lang="en-US" sz="1400" dirty="0">
                          <a:effectLst/>
                        </a:rPr>
                        <a:t>number of protons and neutrons in an atom.</a:t>
                      </a:r>
                      <a:endParaRPr lang="en-US" sz="900" dirty="0">
                        <a:effectLst/>
                        <a:latin typeface="Calibri"/>
                        <a:ea typeface="Calibri"/>
                        <a:cs typeface="Times New Roman"/>
                      </a:endParaRPr>
                    </a:p>
                  </a:txBody>
                  <a:tcPr marL="53172" marR="53172" marT="0" marB="0"/>
                </a:tc>
              </a:tr>
              <a:tr h="333942">
                <a:tc>
                  <a:txBody>
                    <a:bodyPr/>
                    <a:lstStyle/>
                    <a:p>
                      <a:pPr marL="0" marR="0">
                        <a:lnSpc>
                          <a:spcPct val="115000"/>
                        </a:lnSpc>
                        <a:spcBef>
                          <a:spcPts val="0"/>
                        </a:spcBef>
                        <a:spcAft>
                          <a:spcPts val="0"/>
                        </a:spcAft>
                      </a:pPr>
                      <a:r>
                        <a:rPr lang="en-US" sz="1900">
                          <a:effectLst/>
                        </a:rPr>
                        <a:t>Element</a:t>
                      </a:r>
                      <a:endParaRPr lang="en-US" sz="900">
                        <a:effectLst/>
                        <a:latin typeface="Calibri"/>
                        <a:ea typeface="Calibri"/>
                        <a:cs typeface="Times New Roman"/>
                      </a:endParaRPr>
                    </a:p>
                  </a:txBody>
                  <a:tcPr marL="53172" marR="53172" marT="0" marB="0"/>
                </a:tc>
                <a:tc>
                  <a:txBody>
                    <a:bodyPr/>
                    <a:lstStyle/>
                    <a:p>
                      <a:pPr marL="0" marR="0">
                        <a:lnSpc>
                          <a:spcPct val="115000"/>
                        </a:lnSpc>
                        <a:spcBef>
                          <a:spcPts val="0"/>
                        </a:spcBef>
                        <a:spcAft>
                          <a:spcPts val="0"/>
                        </a:spcAft>
                      </a:pPr>
                      <a:r>
                        <a:rPr lang="en-US" sz="1400" dirty="0" smtClean="0">
                          <a:effectLst/>
                        </a:rPr>
                        <a:t>h.</a:t>
                      </a:r>
                      <a:r>
                        <a:rPr lang="en-US" sz="1400" baseline="0" dirty="0" smtClean="0">
                          <a:effectLst/>
                        </a:rPr>
                        <a:t> </a:t>
                      </a:r>
                      <a:r>
                        <a:rPr lang="en-US" sz="1400" dirty="0" smtClean="0">
                          <a:effectLst/>
                        </a:rPr>
                        <a:t>the </a:t>
                      </a:r>
                      <a:r>
                        <a:rPr lang="en-US" sz="1400" dirty="0">
                          <a:effectLst/>
                        </a:rPr>
                        <a:t>number of protons found in an atom</a:t>
                      </a:r>
                      <a:endParaRPr lang="en-US" sz="900" dirty="0">
                        <a:effectLst/>
                        <a:latin typeface="Calibri"/>
                        <a:ea typeface="Calibri"/>
                        <a:cs typeface="Times New Roman"/>
                      </a:endParaRPr>
                    </a:p>
                  </a:txBody>
                  <a:tcPr marL="53172" marR="53172" marT="0" marB="0"/>
                </a:tc>
              </a:tr>
            </a:tbl>
          </a:graphicData>
        </a:graphic>
      </p:graphicFrame>
    </p:spTree>
    <p:extLst>
      <p:ext uri="{BB962C8B-B14F-4D97-AF65-F5344CB8AC3E}">
        <p14:creationId xmlns:p14="http://schemas.microsoft.com/office/powerpoint/2010/main" val="2443134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fontScale="40000" lnSpcReduction="20000"/>
          </a:bodyPr>
          <a:lstStyle/>
          <a:p>
            <a:pPr marL="0" lvl="0" indent="0">
              <a:buNone/>
            </a:pPr>
            <a:r>
              <a:rPr lang="en-US" dirty="0" smtClean="0"/>
              <a:t>5. What </a:t>
            </a:r>
            <a:r>
              <a:rPr lang="en-US" dirty="0"/>
              <a:t>are the three subatomic particles?</a:t>
            </a:r>
          </a:p>
          <a:p>
            <a:pPr marL="971550" lvl="1" indent="-514350">
              <a:buFont typeface="+mj-lt"/>
              <a:buAutoNum type="alphaLcPeriod"/>
            </a:pPr>
            <a:r>
              <a:rPr lang="en-US" dirty="0"/>
              <a:t>Matter, electrons, and ions</a:t>
            </a:r>
          </a:p>
          <a:p>
            <a:pPr marL="971550" lvl="1" indent="-514350">
              <a:buFont typeface="+mj-lt"/>
              <a:buAutoNum type="alphaLcPeriod"/>
            </a:pPr>
            <a:r>
              <a:rPr lang="en-US" dirty="0"/>
              <a:t>Matter, compounds, and ions</a:t>
            </a:r>
          </a:p>
          <a:p>
            <a:pPr marL="971550" lvl="1" indent="-514350">
              <a:buFont typeface="+mj-lt"/>
              <a:buAutoNum type="alphaLcPeriod"/>
            </a:pPr>
            <a:r>
              <a:rPr lang="en-US" dirty="0"/>
              <a:t>Nucleus, electrons, and isotopes</a:t>
            </a:r>
          </a:p>
          <a:p>
            <a:pPr marL="971550" lvl="1" indent="-514350">
              <a:buFont typeface="+mj-lt"/>
              <a:buAutoNum type="alphaLcPeriod"/>
            </a:pPr>
            <a:r>
              <a:rPr lang="en-US" dirty="0"/>
              <a:t>Protons, electrons, and </a:t>
            </a:r>
            <a:r>
              <a:rPr lang="en-US" dirty="0" smtClean="0"/>
              <a:t>neutrons</a:t>
            </a:r>
          </a:p>
          <a:p>
            <a:pPr marL="457200" lvl="1" indent="0">
              <a:buNone/>
            </a:pPr>
            <a:endParaRPr lang="en-US" dirty="0"/>
          </a:p>
          <a:p>
            <a:pPr marL="0" lvl="0" indent="0">
              <a:buNone/>
            </a:pPr>
            <a:r>
              <a:rPr lang="en-US" dirty="0" smtClean="0"/>
              <a:t>6. How </a:t>
            </a:r>
            <a:r>
              <a:rPr lang="en-US" dirty="0"/>
              <a:t>many electrons are in a carbon atom?</a:t>
            </a:r>
          </a:p>
          <a:p>
            <a:pPr marL="971550" lvl="1" indent="-514350">
              <a:buFont typeface="+mj-lt"/>
              <a:buAutoNum type="alphaLcPeriod"/>
            </a:pPr>
            <a:r>
              <a:rPr lang="en-US" dirty="0"/>
              <a:t>6</a:t>
            </a:r>
          </a:p>
          <a:p>
            <a:pPr marL="971550" lvl="1" indent="-514350">
              <a:buFont typeface="+mj-lt"/>
              <a:buAutoNum type="alphaLcPeriod"/>
            </a:pPr>
            <a:r>
              <a:rPr lang="en-US" dirty="0"/>
              <a:t>5</a:t>
            </a:r>
          </a:p>
          <a:p>
            <a:pPr marL="971550" lvl="1" indent="-514350">
              <a:buFont typeface="+mj-lt"/>
              <a:buAutoNum type="alphaLcPeriod"/>
            </a:pPr>
            <a:r>
              <a:rPr lang="en-US" dirty="0" smtClean="0"/>
              <a:t>3</a:t>
            </a:r>
            <a:endParaRPr lang="en-US" dirty="0"/>
          </a:p>
          <a:p>
            <a:pPr marL="971550" lvl="1" indent="-514350">
              <a:buFont typeface="+mj-lt"/>
              <a:buAutoNum type="alphaLcPeriod"/>
            </a:pPr>
            <a:r>
              <a:rPr lang="en-US" dirty="0" smtClean="0"/>
              <a:t>4</a:t>
            </a:r>
          </a:p>
          <a:p>
            <a:pPr marL="457200" lvl="1" indent="0">
              <a:buNone/>
            </a:pPr>
            <a:endParaRPr lang="en-US" dirty="0"/>
          </a:p>
          <a:p>
            <a:pPr marL="0" lvl="0" indent="0">
              <a:buNone/>
            </a:pPr>
            <a:r>
              <a:rPr lang="en-US" dirty="0" smtClean="0"/>
              <a:t>7. Where </a:t>
            </a:r>
            <a:r>
              <a:rPr lang="en-US" dirty="0"/>
              <a:t>are the protons located?</a:t>
            </a:r>
          </a:p>
          <a:p>
            <a:pPr marL="971550" lvl="1" indent="-514350">
              <a:buFont typeface="+mj-lt"/>
              <a:buAutoNum type="alphaLcPeriod"/>
            </a:pPr>
            <a:r>
              <a:rPr lang="en-US" dirty="0"/>
              <a:t>Valence shells</a:t>
            </a:r>
          </a:p>
          <a:p>
            <a:pPr marL="971550" lvl="1" indent="-514350">
              <a:buFont typeface="+mj-lt"/>
              <a:buAutoNum type="alphaLcPeriod"/>
            </a:pPr>
            <a:r>
              <a:rPr lang="en-US" dirty="0"/>
              <a:t>Nucleus</a:t>
            </a:r>
          </a:p>
          <a:p>
            <a:pPr marL="971550" lvl="1" indent="-514350">
              <a:buFont typeface="+mj-lt"/>
              <a:buAutoNum type="alphaLcPeriod"/>
            </a:pPr>
            <a:r>
              <a:rPr lang="en-US" dirty="0"/>
              <a:t>Electron cloud</a:t>
            </a:r>
          </a:p>
          <a:p>
            <a:pPr marL="971550" lvl="1" indent="-514350">
              <a:buFont typeface="+mj-lt"/>
              <a:buAutoNum type="alphaLcPeriod"/>
            </a:pPr>
            <a:r>
              <a:rPr lang="en-US" dirty="0"/>
              <a:t>In the </a:t>
            </a:r>
            <a:r>
              <a:rPr lang="en-US" dirty="0" smtClean="0"/>
              <a:t>neutrons</a:t>
            </a:r>
          </a:p>
          <a:p>
            <a:pPr marL="457200" lvl="1" indent="0">
              <a:buNone/>
            </a:pPr>
            <a:endParaRPr lang="en-US" dirty="0"/>
          </a:p>
          <a:p>
            <a:pPr marL="0" lvl="0" indent="0">
              <a:buNone/>
            </a:pPr>
            <a:r>
              <a:rPr lang="en-US" dirty="0" smtClean="0"/>
              <a:t>8. When two elements share electrons it </a:t>
            </a:r>
            <a:r>
              <a:rPr lang="en-US" dirty="0"/>
              <a:t>is an example of what type of bonding?</a:t>
            </a:r>
          </a:p>
          <a:p>
            <a:pPr marL="971550" lvl="1" indent="-514350">
              <a:buFont typeface="+mj-lt"/>
              <a:buAutoNum type="alphaLcPeriod"/>
            </a:pPr>
            <a:r>
              <a:rPr lang="en-US" dirty="0"/>
              <a:t>Hydrogen bonds</a:t>
            </a:r>
          </a:p>
          <a:p>
            <a:pPr marL="971550" lvl="1" indent="-514350">
              <a:buFont typeface="+mj-lt"/>
              <a:buAutoNum type="alphaLcPeriod"/>
            </a:pPr>
            <a:r>
              <a:rPr lang="en-US" dirty="0"/>
              <a:t>Covalent bonds</a:t>
            </a:r>
          </a:p>
          <a:p>
            <a:pPr marL="971550" lvl="1" indent="-514350">
              <a:buFont typeface="+mj-lt"/>
              <a:buAutoNum type="alphaLcPeriod"/>
            </a:pPr>
            <a:r>
              <a:rPr lang="en-US" dirty="0"/>
              <a:t>Ionic bonding</a:t>
            </a:r>
          </a:p>
          <a:p>
            <a:pPr marL="971550" lvl="1" indent="-514350">
              <a:buFont typeface="+mj-lt"/>
              <a:buAutoNum type="alphaLcPeriod"/>
            </a:pPr>
            <a:r>
              <a:rPr lang="en-US" dirty="0"/>
              <a:t>Polar </a:t>
            </a:r>
            <a:r>
              <a:rPr lang="en-US" dirty="0" smtClean="0"/>
              <a:t>bonds</a:t>
            </a:r>
          </a:p>
          <a:p>
            <a:pPr marL="457200" lvl="1" indent="0">
              <a:buNone/>
            </a:pPr>
            <a:endParaRPr lang="en-US" dirty="0"/>
          </a:p>
          <a:p>
            <a:pPr marL="0" lvl="0" indent="0">
              <a:buNone/>
            </a:pPr>
            <a:r>
              <a:rPr lang="en-US" dirty="0" smtClean="0"/>
              <a:t>9. </a:t>
            </a:r>
            <a:r>
              <a:rPr lang="en-US" dirty="0" err="1" smtClean="0"/>
              <a:t>NaCl</a:t>
            </a:r>
            <a:r>
              <a:rPr lang="en-US" dirty="0" smtClean="0"/>
              <a:t> is bonded together because Na loses an electron to Cl. </a:t>
            </a:r>
            <a:r>
              <a:rPr lang="en-US" dirty="0"/>
              <a:t>This compound is an example of what type of bond?</a:t>
            </a:r>
          </a:p>
          <a:p>
            <a:pPr marL="971550" lvl="1" indent="-514350">
              <a:buFont typeface="+mj-lt"/>
              <a:buAutoNum type="alphaLcPeriod"/>
            </a:pPr>
            <a:r>
              <a:rPr lang="en-US" dirty="0"/>
              <a:t>Hydrogen bonds</a:t>
            </a:r>
          </a:p>
          <a:p>
            <a:pPr marL="971550" lvl="1" indent="-514350">
              <a:buFont typeface="+mj-lt"/>
              <a:buAutoNum type="alphaLcPeriod"/>
            </a:pPr>
            <a:r>
              <a:rPr lang="en-US" dirty="0"/>
              <a:t>Covalent bonds</a:t>
            </a:r>
          </a:p>
          <a:p>
            <a:pPr marL="971550" lvl="1" indent="-514350">
              <a:buFont typeface="+mj-lt"/>
              <a:buAutoNum type="alphaLcPeriod"/>
            </a:pPr>
            <a:r>
              <a:rPr lang="en-US" dirty="0"/>
              <a:t>Ionic bonding</a:t>
            </a:r>
          </a:p>
          <a:p>
            <a:pPr marL="971550" lvl="1" indent="-514350">
              <a:buFont typeface="+mj-lt"/>
              <a:buAutoNum type="alphaLcPeriod"/>
            </a:pPr>
            <a:r>
              <a:rPr lang="en-US" dirty="0"/>
              <a:t>Polar bonds</a:t>
            </a:r>
          </a:p>
          <a:p>
            <a:pPr marL="0" indent="0">
              <a:buNone/>
            </a:pPr>
            <a:endParaRPr lang="en-US" dirty="0"/>
          </a:p>
        </p:txBody>
      </p:sp>
      <p:sp>
        <p:nvSpPr>
          <p:cNvPr id="4" name="Title 1"/>
          <p:cNvSpPr>
            <a:spLocks noGrp="1"/>
          </p:cNvSpPr>
          <p:nvPr>
            <p:ph type="title"/>
          </p:nvPr>
        </p:nvSpPr>
        <p:spPr/>
        <p:txBody>
          <a:bodyPr>
            <a:normAutofit/>
          </a:bodyPr>
          <a:lstStyle/>
          <a:p>
            <a:r>
              <a:rPr lang="en-US" b="1" u="sng" dirty="0" smtClean="0"/>
              <a:t>MC Questions</a:t>
            </a:r>
            <a:endParaRPr lang="en-US" dirty="0"/>
          </a:p>
        </p:txBody>
      </p:sp>
    </p:spTree>
    <p:extLst>
      <p:ext uri="{BB962C8B-B14F-4D97-AF65-F5344CB8AC3E}">
        <p14:creationId xmlns:p14="http://schemas.microsoft.com/office/powerpoint/2010/main" val="1419605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Compounds</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26102" t="16025" r="19231" b="42159"/>
          <a:stretch/>
        </p:blipFill>
        <p:spPr bwMode="auto">
          <a:xfrm>
            <a:off x="457200" y="1295400"/>
            <a:ext cx="8382000"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3678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Using the pictures of the organic compounds answer the following questions</a:t>
            </a:r>
            <a:endParaRPr lang="en-US" sz="2800" dirty="0"/>
          </a:p>
        </p:txBody>
      </p:sp>
      <p:sp>
        <p:nvSpPr>
          <p:cNvPr id="3" name="Content Placeholder 2"/>
          <p:cNvSpPr>
            <a:spLocks noGrp="1"/>
          </p:cNvSpPr>
          <p:nvPr>
            <p:ph idx="1"/>
          </p:nvPr>
        </p:nvSpPr>
        <p:spPr>
          <a:xfrm>
            <a:off x="457200" y="1447800"/>
            <a:ext cx="8229600" cy="5105400"/>
          </a:xfrm>
        </p:spPr>
        <p:txBody>
          <a:bodyPr>
            <a:noAutofit/>
          </a:bodyPr>
          <a:lstStyle/>
          <a:p>
            <a:pPr marL="0" indent="0">
              <a:buNone/>
            </a:pPr>
            <a:r>
              <a:rPr lang="en-US" sz="1400" b="1" u="sng" dirty="0"/>
              <a:t>A</a:t>
            </a:r>
            <a:endParaRPr lang="en-US" sz="1400" dirty="0"/>
          </a:p>
          <a:p>
            <a:pPr marL="514350" lvl="0" indent="-109538">
              <a:buFont typeface="+mj-lt"/>
              <a:buAutoNum type="arabicPeriod"/>
            </a:pPr>
            <a:r>
              <a:rPr lang="en-US" sz="1400" dirty="0"/>
              <a:t>What is this a picture of?</a:t>
            </a:r>
          </a:p>
          <a:p>
            <a:pPr marL="514350" lvl="0" indent="-109538">
              <a:buFont typeface="+mj-lt"/>
              <a:buAutoNum type="arabicPeriod"/>
            </a:pPr>
            <a:r>
              <a:rPr lang="en-US" sz="1400" dirty="0" smtClean="0"/>
              <a:t>Name 2 examples </a:t>
            </a:r>
            <a:r>
              <a:rPr lang="en-US" sz="1400" dirty="0"/>
              <a:t>of this macromolecule.</a:t>
            </a:r>
          </a:p>
          <a:p>
            <a:pPr marL="514350" lvl="0" indent="-109538">
              <a:buFont typeface="+mj-lt"/>
              <a:buAutoNum type="arabicPeriod"/>
            </a:pPr>
            <a:r>
              <a:rPr lang="en-US" sz="1400" dirty="0"/>
              <a:t>What is the function of this macromolecule? </a:t>
            </a:r>
          </a:p>
          <a:p>
            <a:pPr marL="0" indent="0">
              <a:buNone/>
            </a:pPr>
            <a:r>
              <a:rPr lang="en-US" sz="1400" b="1" u="sng" dirty="0"/>
              <a:t>C</a:t>
            </a:r>
            <a:endParaRPr lang="en-US" sz="1400" dirty="0"/>
          </a:p>
          <a:p>
            <a:pPr marL="514350" lvl="0" indent="-109538">
              <a:buFont typeface="+mj-lt"/>
              <a:buAutoNum type="arabicPeriod"/>
            </a:pPr>
            <a:r>
              <a:rPr lang="en-US" sz="1400" dirty="0"/>
              <a:t>What is this a picture of?</a:t>
            </a:r>
          </a:p>
          <a:p>
            <a:pPr marL="514350" lvl="0" indent="-109538">
              <a:buFont typeface="+mj-lt"/>
              <a:buAutoNum type="arabicPeriod"/>
            </a:pPr>
            <a:r>
              <a:rPr lang="en-US" sz="1400" dirty="0" smtClean="0"/>
              <a:t>Name 2 </a:t>
            </a:r>
            <a:r>
              <a:rPr lang="en-US" sz="1400" dirty="0"/>
              <a:t>examples of this macromolecule.</a:t>
            </a:r>
          </a:p>
          <a:p>
            <a:pPr marL="514350" lvl="0" indent="-109538">
              <a:buFont typeface="+mj-lt"/>
              <a:buAutoNum type="arabicPeriod"/>
            </a:pPr>
            <a:r>
              <a:rPr lang="en-US" sz="1400" dirty="0"/>
              <a:t>What is the function of this macromolecule? </a:t>
            </a:r>
          </a:p>
          <a:p>
            <a:pPr marL="0" indent="0">
              <a:buNone/>
            </a:pPr>
            <a:r>
              <a:rPr lang="en-US" sz="1400" b="1" u="sng" dirty="0"/>
              <a:t>D</a:t>
            </a:r>
            <a:endParaRPr lang="en-US" sz="1400" dirty="0"/>
          </a:p>
          <a:p>
            <a:pPr marL="514350" lvl="0" indent="-109538">
              <a:buFont typeface="+mj-lt"/>
              <a:buAutoNum type="arabicPeriod"/>
            </a:pPr>
            <a:r>
              <a:rPr lang="en-US" sz="1400" dirty="0"/>
              <a:t>What is this a picture of?</a:t>
            </a:r>
          </a:p>
          <a:p>
            <a:pPr marL="514350" lvl="0" indent="-109538">
              <a:buFont typeface="+mj-lt"/>
              <a:buAutoNum type="arabicPeriod"/>
            </a:pPr>
            <a:r>
              <a:rPr lang="en-US" sz="1400" dirty="0" smtClean="0"/>
              <a:t>Name 2 </a:t>
            </a:r>
            <a:r>
              <a:rPr lang="en-US" sz="1400" dirty="0"/>
              <a:t>examples of this macromolecule.</a:t>
            </a:r>
          </a:p>
          <a:p>
            <a:pPr marL="514350" lvl="0" indent="-109538">
              <a:buFont typeface="+mj-lt"/>
              <a:buAutoNum type="arabicPeriod"/>
            </a:pPr>
            <a:r>
              <a:rPr lang="en-US" sz="1400" dirty="0"/>
              <a:t>What is the function of this macromolecule? </a:t>
            </a:r>
          </a:p>
          <a:p>
            <a:pPr marL="0" indent="0">
              <a:buNone/>
            </a:pPr>
            <a:endParaRPr lang="en-US" sz="1400" dirty="0"/>
          </a:p>
        </p:txBody>
      </p:sp>
    </p:spTree>
    <p:extLst>
      <p:ext uri="{BB962C8B-B14F-4D97-AF65-F5344CB8AC3E}">
        <p14:creationId xmlns:p14="http://schemas.microsoft.com/office/powerpoint/2010/main" val="2872972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257800"/>
          </a:xfrm>
        </p:spPr>
        <p:txBody>
          <a:bodyPr>
            <a:normAutofit fontScale="40000" lnSpcReduction="20000"/>
          </a:bodyPr>
          <a:lstStyle/>
          <a:p>
            <a:pPr marL="0" lvl="0" indent="0">
              <a:buNone/>
            </a:pPr>
            <a:r>
              <a:rPr lang="en-US" dirty="0" smtClean="0"/>
              <a:t>10. Which </a:t>
            </a:r>
            <a:r>
              <a:rPr lang="en-US" dirty="0"/>
              <a:t>organic compound is used as long-term energy storage?</a:t>
            </a:r>
          </a:p>
          <a:p>
            <a:pPr marL="971550" lvl="1" indent="-514350">
              <a:buFont typeface="+mj-lt"/>
              <a:buAutoNum type="alphaLcPeriod"/>
            </a:pPr>
            <a:r>
              <a:rPr lang="en-US" dirty="0"/>
              <a:t>Lipids</a:t>
            </a:r>
          </a:p>
          <a:p>
            <a:pPr marL="971550" lvl="1" indent="-514350">
              <a:buFont typeface="+mj-lt"/>
              <a:buAutoNum type="alphaLcPeriod"/>
            </a:pPr>
            <a:r>
              <a:rPr lang="en-US" dirty="0"/>
              <a:t>Proteins</a:t>
            </a:r>
          </a:p>
          <a:p>
            <a:pPr marL="971550" lvl="1" indent="-514350">
              <a:buFont typeface="+mj-lt"/>
              <a:buAutoNum type="alphaLcPeriod"/>
            </a:pPr>
            <a:r>
              <a:rPr lang="en-US" dirty="0"/>
              <a:t>Nucleic Acids</a:t>
            </a:r>
          </a:p>
          <a:p>
            <a:pPr marL="971550" lvl="1" indent="-514350">
              <a:buFont typeface="+mj-lt"/>
              <a:buAutoNum type="alphaLcPeriod"/>
            </a:pPr>
            <a:r>
              <a:rPr lang="en-US" dirty="0" smtClean="0"/>
              <a:t>Carbohydrates</a:t>
            </a:r>
          </a:p>
          <a:p>
            <a:pPr marL="457200" lvl="1" indent="0">
              <a:buNone/>
            </a:pPr>
            <a:endParaRPr lang="en-US" dirty="0"/>
          </a:p>
          <a:p>
            <a:pPr marL="0" lvl="0" indent="0">
              <a:buNone/>
            </a:pPr>
            <a:r>
              <a:rPr lang="en-US" dirty="0" smtClean="0"/>
              <a:t>11. Glucose </a:t>
            </a:r>
            <a:r>
              <a:rPr lang="en-US" dirty="0"/>
              <a:t>is one of the simplest carbohydrates. What group does glucose belong to?</a:t>
            </a:r>
          </a:p>
          <a:p>
            <a:pPr marL="971550" lvl="1" indent="-514350">
              <a:buFont typeface="+mj-lt"/>
              <a:buAutoNum type="alphaLcPeriod"/>
            </a:pPr>
            <a:r>
              <a:rPr lang="en-US" dirty="0"/>
              <a:t>Enzymes</a:t>
            </a:r>
          </a:p>
          <a:p>
            <a:pPr marL="971550" lvl="1" indent="-514350">
              <a:buFont typeface="+mj-lt"/>
              <a:buAutoNum type="alphaLcPeriod"/>
            </a:pPr>
            <a:r>
              <a:rPr lang="en-US" dirty="0"/>
              <a:t>Fats</a:t>
            </a:r>
          </a:p>
          <a:p>
            <a:pPr marL="971550" lvl="1" indent="-514350">
              <a:buFont typeface="+mj-lt"/>
              <a:buAutoNum type="alphaLcPeriod"/>
            </a:pPr>
            <a:r>
              <a:rPr lang="en-US" dirty="0"/>
              <a:t>Monosaccharide</a:t>
            </a:r>
          </a:p>
          <a:p>
            <a:pPr marL="971550" lvl="1" indent="-514350">
              <a:buFont typeface="+mj-lt"/>
              <a:buAutoNum type="alphaLcPeriod"/>
            </a:pPr>
            <a:r>
              <a:rPr lang="en-US" dirty="0" smtClean="0"/>
              <a:t>DNA</a:t>
            </a:r>
          </a:p>
          <a:p>
            <a:pPr marL="457200" lvl="1" indent="0">
              <a:buNone/>
            </a:pPr>
            <a:endParaRPr lang="en-US" dirty="0"/>
          </a:p>
          <a:p>
            <a:pPr marL="0" lvl="0" indent="0">
              <a:buNone/>
            </a:pPr>
            <a:r>
              <a:rPr lang="en-US" dirty="0" smtClean="0"/>
              <a:t>12. What </a:t>
            </a:r>
            <a:r>
              <a:rPr lang="en-US" dirty="0"/>
              <a:t>elements make up proteins?</a:t>
            </a:r>
          </a:p>
          <a:p>
            <a:pPr marL="971550" lvl="1" indent="-514350">
              <a:buFont typeface="+mj-lt"/>
              <a:buAutoNum type="alphaLcPeriod"/>
            </a:pPr>
            <a:r>
              <a:rPr lang="en-US" dirty="0"/>
              <a:t>C,H,O</a:t>
            </a:r>
          </a:p>
          <a:p>
            <a:pPr marL="971550" lvl="1" indent="-514350">
              <a:buFont typeface="+mj-lt"/>
              <a:buAutoNum type="alphaLcPeriod"/>
            </a:pPr>
            <a:r>
              <a:rPr lang="en-US" dirty="0"/>
              <a:t>C, Cu, N, O</a:t>
            </a:r>
          </a:p>
          <a:p>
            <a:pPr marL="971550" lvl="1" indent="-514350">
              <a:buFont typeface="+mj-lt"/>
              <a:buAutoNum type="alphaLcPeriod"/>
            </a:pPr>
            <a:r>
              <a:rPr lang="en-US" dirty="0"/>
              <a:t>C, H, O, N</a:t>
            </a:r>
          </a:p>
          <a:p>
            <a:pPr marL="971550" lvl="1" indent="-514350">
              <a:buFont typeface="+mj-lt"/>
              <a:buAutoNum type="alphaLcPeriod"/>
            </a:pPr>
            <a:r>
              <a:rPr lang="en-US" dirty="0"/>
              <a:t>CL, He, O, </a:t>
            </a:r>
            <a:r>
              <a:rPr lang="en-US" dirty="0" smtClean="0"/>
              <a:t>Ne</a:t>
            </a:r>
          </a:p>
          <a:p>
            <a:pPr marL="457200" lvl="1" indent="0">
              <a:buNone/>
            </a:pPr>
            <a:endParaRPr lang="en-US" dirty="0"/>
          </a:p>
          <a:p>
            <a:pPr marL="0" lvl="0" indent="0">
              <a:buNone/>
            </a:pPr>
            <a:r>
              <a:rPr lang="en-US" dirty="0" smtClean="0"/>
              <a:t>13. What </a:t>
            </a:r>
            <a:r>
              <a:rPr lang="en-US" dirty="0"/>
              <a:t>organic compound makes up all genetic information in a cell?</a:t>
            </a:r>
          </a:p>
          <a:p>
            <a:pPr marL="971550" lvl="1" indent="-514350">
              <a:buFont typeface="+mj-lt"/>
              <a:buAutoNum type="alphaLcPeriod"/>
            </a:pPr>
            <a:r>
              <a:rPr lang="en-US" dirty="0"/>
              <a:t> Lipids</a:t>
            </a:r>
          </a:p>
          <a:p>
            <a:pPr marL="971550" lvl="1" indent="-514350">
              <a:buFont typeface="+mj-lt"/>
              <a:buAutoNum type="alphaLcPeriod"/>
            </a:pPr>
            <a:r>
              <a:rPr lang="en-US" dirty="0"/>
              <a:t>Proteins</a:t>
            </a:r>
          </a:p>
          <a:p>
            <a:pPr marL="971550" lvl="1" indent="-514350">
              <a:buFont typeface="+mj-lt"/>
              <a:buAutoNum type="alphaLcPeriod"/>
            </a:pPr>
            <a:r>
              <a:rPr lang="en-US" dirty="0"/>
              <a:t>Nucleic Acids</a:t>
            </a:r>
          </a:p>
          <a:p>
            <a:pPr marL="971550" lvl="1" indent="-514350">
              <a:buFont typeface="+mj-lt"/>
              <a:buAutoNum type="alphaLcPeriod"/>
            </a:pPr>
            <a:r>
              <a:rPr lang="en-US" dirty="0" smtClean="0"/>
              <a:t>Carbohydrates</a:t>
            </a:r>
          </a:p>
          <a:p>
            <a:pPr marL="457200" lvl="1" indent="0">
              <a:buNone/>
            </a:pPr>
            <a:endParaRPr lang="en-US" dirty="0"/>
          </a:p>
          <a:p>
            <a:pPr marL="0" lvl="0" indent="0">
              <a:buNone/>
            </a:pPr>
            <a:r>
              <a:rPr lang="en-US" dirty="0" smtClean="0"/>
              <a:t>14. The </a:t>
            </a:r>
            <a:r>
              <a:rPr lang="en-US" dirty="0"/>
              <a:t>building blocks of proteins can be combined to form proteins. These are known as:</a:t>
            </a:r>
          </a:p>
          <a:p>
            <a:pPr marL="971550" lvl="1" indent="-514350">
              <a:buFont typeface="+mj-lt"/>
              <a:buAutoNum type="alphaLcPeriod"/>
            </a:pPr>
            <a:r>
              <a:rPr lang="en-US" dirty="0"/>
              <a:t>Nucleotides</a:t>
            </a:r>
          </a:p>
          <a:p>
            <a:pPr marL="971550" lvl="1" indent="-514350">
              <a:buFont typeface="+mj-lt"/>
              <a:buAutoNum type="alphaLcPeriod"/>
            </a:pPr>
            <a:r>
              <a:rPr lang="en-US" dirty="0"/>
              <a:t>Monosaccharide</a:t>
            </a:r>
          </a:p>
          <a:p>
            <a:pPr marL="971550" lvl="1" indent="-514350">
              <a:buFont typeface="+mj-lt"/>
              <a:buAutoNum type="alphaLcPeriod"/>
            </a:pPr>
            <a:r>
              <a:rPr lang="en-US" dirty="0"/>
              <a:t>Triglycerides</a:t>
            </a:r>
          </a:p>
          <a:p>
            <a:pPr marL="971550" lvl="1" indent="-514350">
              <a:buFont typeface="+mj-lt"/>
              <a:buAutoNum type="alphaLcPeriod"/>
            </a:pPr>
            <a:r>
              <a:rPr lang="en-US" dirty="0"/>
              <a:t>Amino acids</a:t>
            </a:r>
          </a:p>
          <a:p>
            <a:pPr marL="0" indent="0">
              <a:buNone/>
            </a:pPr>
            <a:endParaRPr lang="en-US" dirty="0"/>
          </a:p>
        </p:txBody>
      </p:sp>
      <p:sp>
        <p:nvSpPr>
          <p:cNvPr id="4" name="Title 1"/>
          <p:cNvSpPr>
            <a:spLocks noGrp="1"/>
          </p:cNvSpPr>
          <p:nvPr>
            <p:ph type="title"/>
          </p:nvPr>
        </p:nvSpPr>
        <p:spPr/>
        <p:txBody>
          <a:bodyPr>
            <a:normAutofit/>
          </a:bodyPr>
          <a:lstStyle/>
          <a:p>
            <a:r>
              <a:rPr lang="en-US" b="1" u="sng" dirty="0" smtClean="0"/>
              <a:t>MC Questions</a:t>
            </a:r>
            <a:endParaRPr lang="en-US" dirty="0"/>
          </a:p>
        </p:txBody>
      </p:sp>
    </p:spTree>
    <p:extLst>
      <p:ext uri="{BB962C8B-B14F-4D97-AF65-F5344CB8AC3E}">
        <p14:creationId xmlns:p14="http://schemas.microsoft.com/office/powerpoint/2010/main" val="2155835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FG14_0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4800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505200"/>
            <a:ext cx="48006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9"/>
          <p:cNvSpPr txBox="1">
            <a:spLocks noChangeArrowheads="1"/>
          </p:cNvSpPr>
          <p:nvPr/>
        </p:nvSpPr>
        <p:spPr bwMode="auto">
          <a:xfrm>
            <a:off x="2438400" y="4114801"/>
            <a:ext cx="83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solidFill>
                  <a:schemeClr val="bg1"/>
                </a:solidFill>
              </a:rPr>
              <a:t>AE</a:t>
            </a:r>
          </a:p>
        </p:txBody>
      </p:sp>
      <p:sp>
        <p:nvSpPr>
          <p:cNvPr id="18439" name="Text Box 10"/>
          <p:cNvSpPr txBox="1">
            <a:spLocks noChangeArrowheads="1"/>
          </p:cNvSpPr>
          <p:nvPr/>
        </p:nvSpPr>
        <p:spPr bwMode="auto">
          <a:xfrm>
            <a:off x="3200400" y="381001"/>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solidFill>
                  <a:schemeClr val="bg1"/>
                </a:solidFill>
              </a:rPr>
              <a:t>AE</a:t>
            </a:r>
          </a:p>
        </p:txBody>
      </p:sp>
      <p:sp>
        <p:nvSpPr>
          <p:cNvPr id="2" name="TextBox 1"/>
          <p:cNvSpPr txBox="1"/>
          <p:nvPr/>
        </p:nvSpPr>
        <p:spPr>
          <a:xfrm>
            <a:off x="5486400" y="1752600"/>
            <a:ext cx="3124200" cy="3785652"/>
          </a:xfrm>
          <a:prstGeom prst="rect">
            <a:avLst/>
          </a:prstGeom>
          <a:noFill/>
        </p:spPr>
        <p:txBody>
          <a:bodyPr wrap="square" rtlCol="0">
            <a:spAutoFit/>
          </a:bodyPr>
          <a:lstStyle/>
          <a:p>
            <a:pPr algn="ctr"/>
            <a:r>
              <a:rPr lang="en-US" sz="4000" dirty="0" smtClean="0"/>
              <a:t>1. Explain how this picture relates to the function of an enzyme.  </a:t>
            </a:r>
            <a:endParaRPr lang="en-US" sz="4000" dirty="0"/>
          </a:p>
        </p:txBody>
      </p:sp>
      <p:sp>
        <p:nvSpPr>
          <p:cNvPr id="3" name="TextBox 2"/>
          <p:cNvSpPr txBox="1"/>
          <p:nvPr/>
        </p:nvSpPr>
        <p:spPr>
          <a:xfrm>
            <a:off x="1524001" y="2046859"/>
            <a:ext cx="1409700" cy="707886"/>
          </a:xfrm>
          <a:prstGeom prst="rect">
            <a:avLst/>
          </a:prstGeom>
          <a:noFill/>
        </p:spPr>
        <p:txBody>
          <a:bodyPr wrap="square" rtlCol="0">
            <a:spAutoFit/>
          </a:bodyPr>
          <a:lstStyle/>
          <a:p>
            <a:pPr algn="ctr"/>
            <a:r>
              <a:rPr lang="en-US" sz="2000" b="1" dirty="0" smtClean="0"/>
              <a:t>Without enzyme</a:t>
            </a:r>
            <a:endParaRPr lang="en-US" sz="2000" b="1" dirty="0"/>
          </a:p>
        </p:txBody>
      </p:sp>
      <p:sp>
        <p:nvSpPr>
          <p:cNvPr id="10" name="TextBox 9"/>
          <p:cNvSpPr txBox="1"/>
          <p:nvPr/>
        </p:nvSpPr>
        <p:spPr>
          <a:xfrm>
            <a:off x="1524001" y="5410200"/>
            <a:ext cx="1409700" cy="707886"/>
          </a:xfrm>
          <a:prstGeom prst="rect">
            <a:avLst/>
          </a:prstGeom>
          <a:noFill/>
        </p:spPr>
        <p:txBody>
          <a:bodyPr wrap="square" rtlCol="0">
            <a:spAutoFit/>
          </a:bodyPr>
          <a:lstStyle/>
          <a:p>
            <a:pPr algn="ctr"/>
            <a:r>
              <a:rPr lang="en-US" sz="2000" b="1" dirty="0" smtClean="0"/>
              <a:t>With enzyme</a:t>
            </a:r>
            <a:endParaRPr lang="en-US" sz="2000" b="1" dirty="0"/>
          </a:p>
        </p:txBody>
      </p:sp>
      <p:sp>
        <p:nvSpPr>
          <p:cNvPr id="5" name="TextBox 4"/>
          <p:cNvSpPr txBox="1"/>
          <p:nvPr/>
        </p:nvSpPr>
        <p:spPr>
          <a:xfrm>
            <a:off x="5486400" y="381001"/>
            <a:ext cx="2971800" cy="830997"/>
          </a:xfrm>
          <a:prstGeom prst="rect">
            <a:avLst/>
          </a:prstGeom>
          <a:noFill/>
        </p:spPr>
        <p:txBody>
          <a:bodyPr wrap="square" rtlCol="0">
            <a:spAutoFit/>
          </a:bodyPr>
          <a:lstStyle/>
          <a:p>
            <a:pPr algn="ctr"/>
            <a:r>
              <a:rPr lang="en-US" sz="4800" dirty="0" smtClean="0"/>
              <a:t>ENZYMES</a:t>
            </a:r>
            <a:endParaRPr lang="en-US" sz="4800" dirty="0"/>
          </a:p>
        </p:txBody>
      </p:sp>
    </p:spTree>
    <p:extLst>
      <p:ext uri="{BB962C8B-B14F-4D97-AF65-F5344CB8AC3E}">
        <p14:creationId xmlns:p14="http://schemas.microsoft.com/office/powerpoint/2010/main" val="3559637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pic>
        <p:nvPicPr>
          <p:cNvPr id="1026" name="Picture 2" descr="http://upload.wikimedia.org/wikibooks/en/b/b9/Lock-and-key_mod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524000"/>
            <a:ext cx="5257800" cy="31908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5334001"/>
            <a:ext cx="8288155" cy="923330"/>
          </a:xfrm>
          <a:prstGeom prst="rect">
            <a:avLst/>
          </a:prstGeom>
        </p:spPr>
        <p:txBody>
          <a:bodyPr wrap="square">
            <a:spAutoFit/>
          </a:bodyPr>
          <a:lstStyle/>
          <a:p>
            <a:pPr marL="350838" lvl="3"/>
            <a:r>
              <a:rPr lang="en-US" dirty="0" smtClean="0"/>
              <a:t>2. Enzymes </a:t>
            </a:r>
            <a:r>
              <a:rPr lang="en-US" dirty="0"/>
              <a:t>will not work unless they attach to a specific __________________.  If the shape is changed by these three factors ___________, _____________, _____________ the enzyme will not work.</a:t>
            </a:r>
          </a:p>
        </p:txBody>
      </p:sp>
    </p:spTree>
    <p:extLst>
      <p:ext uri="{BB962C8B-B14F-4D97-AF65-F5344CB8AC3E}">
        <p14:creationId xmlns:p14="http://schemas.microsoft.com/office/powerpoint/2010/main" val="4194569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6200" y="1600200"/>
            <a:ext cx="8610600" cy="5105400"/>
          </a:xfrm>
        </p:spPr>
        <p:txBody>
          <a:bodyPr>
            <a:normAutofit fontScale="77500" lnSpcReduction="20000"/>
          </a:bodyPr>
          <a:lstStyle/>
          <a:p>
            <a:pPr marL="0" lvl="0" indent="0">
              <a:buNone/>
            </a:pPr>
            <a:r>
              <a:rPr lang="en-US" dirty="0" smtClean="0"/>
              <a:t>15. How </a:t>
            </a:r>
            <a:r>
              <a:rPr lang="en-US" dirty="0"/>
              <a:t>do Enzymes speed up chemical reactions?</a:t>
            </a:r>
          </a:p>
          <a:p>
            <a:pPr marL="457200" lvl="1" indent="0">
              <a:buNone/>
            </a:pPr>
            <a:r>
              <a:rPr lang="en-US" dirty="0" smtClean="0"/>
              <a:t>a. By </a:t>
            </a:r>
            <a:r>
              <a:rPr lang="en-US" dirty="0"/>
              <a:t>reducing activation energy</a:t>
            </a:r>
          </a:p>
          <a:p>
            <a:pPr marL="457200" lvl="1" indent="0">
              <a:buNone/>
            </a:pPr>
            <a:r>
              <a:rPr lang="en-US" dirty="0" smtClean="0"/>
              <a:t>b. By </a:t>
            </a:r>
            <a:r>
              <a:rPr lang="en-US" dirty="0"/>
              <a:t>reducing energy produced by the reaction</a:t>
            </a:r>
          </a:p>
          <a:p>
            <a:pPr marL="457200" lvl="1" indent="0">
              <a:buNone/>
            </a:pPr>
            <a:r>
              <a:rPr lang="en-US" dirty="0" smtClean="0"/>
              <a:t>c. By </a:t>
            </a:r>
            <a:r>
              <a:rPr lang="en-US" dirty="0"/>
              <a:t>increasing activation energy</a:t>
            </a:r>
          </a:p>
          <a:p>
            <a:pPr marL="457200" lvl="1" indent="0">
              <a:buNone/>
            </a:pPr>
            <a:r>
              <a:rPr lang="en-US" dirty="0" smtClean="0"/>
              <a:t>d. By </a:t>
            </a:r>
            <a:r>
              <a:rPr lang="en-US" dirty="0"/>
              <a:t>increasing energy produced by the </a:t>
            </a:r>
            <a:r>
              <a:rPr lang="en-US" dirty="0" smtClean="0"/>
              <a:t>reaction</a:t>
            </a:r>
          </a:p>
          <a:p>
            <a:pPr marL="457200" lvl="1" indent="0">
              <a:buNone/>
            </a:pPr>
            <a:endParaRPr lang="en-US" dirty="0"/>
          </a:p>
          <a:p>
            <a:pPr marL="0" lvl="0" indent="0">
              <a:buNone/>
            </a:pPr>
            <a:r>
              <a:rPr lang="en-US" dirty="0" smtClean="0"/>
              <a:t>16. Which </a:t>
            </a:r>
            <a:r>
              <a:rPr lang="en-US" dirty="0"/>
              <a:t>of the following statements best explains the relationship of an enzyme and substrate?</a:t>
            </a:r>
          </a:p>
          <a:p>
            <a:pPr marL="457200" lvl="1" indent="0">
              <a:buNone/>
            </a:pPr>
            <a:r>
              <a:rPr lang="en-US" dirty="0" smtClean="0"/>
              <a:t>a.  Each </a:t>
            </a:r>
            <a:r>
              <a:rPr lang="en-US" dirty="0"/>
              <a:t>enzyme is very specific and can only catalyze a certain </a:t>
            </a:r>
            <a:r>
              <a:rPr lang="en-US" dirty="0" smtClean="0"/>
              <a:t>  </a:t>
            </a:r>
          </a:p>
          <a:p>
            <a:pPr marL="457200" lvl="1" indent="0">
              <a:buNone/>
            </a:pPr>
            <a:r>
              <a:rPr lang="en-US" dirty="0" smtClean="0"/>
              <a:t>     reaction </a:t>
            </a:r>
            <a:r>
              <a:rPr lang="en-US" dirty="0"/>
              <a:t>by binding to its substrate at its active site.</a:t>
            </a:r>
          </a:p>
          <a:p>
            <a:pPr marL="457200" lvl="1" indent="0">
              <a:buNone/>
            </a:pPr>
            <a:r>
              <a:rPr lang="en-US" dirty="0" smtClean="0"/>
              <a:t>b.  Enzymes </a:t>
            </a:r>
            <a:r>
              <a:rPr lang="en-US" dirty="0"/>
              <a:t>increase the activation energy of a chemical reaction.</a:t>
            </a:r>
          </a:p>
          <a:p>
            <a:pPr marL="457200" lvl="1" indent="0">
              <a:buNone/>
            </a:pPr>
            <a:r>
              <a:rPr lang="en-US" dirty="0" smtClean="0"/>
              <a:t>c.  Enzymes </a:t>
            </a:r>
            <a:r>
              <a:rPr lang="en-US" dirty="0"/>
              <a:t>and substrates work independently and never come into </a:t>
            </a:r>
            <a:r>
              <a:rPr lang="en-US" dirty="0" smtClean="0"/>
              <a:t>  </a:t>
            </a:r>
          </a:p>
          <a:p>
            <a:pPr marL="457200" lvl="1" indent="0">
              <a:buNone/>
            </a:pPr>
            <a:r>
              <a:rPr lang="en-US" dirty="0" smtClean="0"/>
              <a:t>     contact </a:t>
            </a:r>
            <a:r>
              <a:rPr lang="en-US" dirty="0"/>
              <a:t>with one another.</a:t>
            </a:r>
          </a:p>
          <a:p>
            <a:pPr marL="457200" lvl="1" indent="0">
              <a:buNone/>
            </a:pPr>
            <a:r>
              <a:rPr lang="en-US" dirty="0" smtClean="0"/>
              <a:t>d.   Any </a:t>
            </a:r>
            <a:r>
              <a:rPr lang="en-US" dirty="0"/>
              <a:t>enzyme can work with any substrate in any temperature and </a:t>
            </a:r>
            <a:r>
              <a:rPr lang="en-US" dirty="0" smtClean="0"/>
              <a:t>    </a:t>
            </a:r>
          </a:p>
          <a:p>
            <a:pPr marL="457200" lvl="1" indent="0">
              <a:buNone/>
            </a:pPr>
            <a:r>
              <a:rPr lang="en-US" dirty="0" smtClean="0"/>
              <a:t>      any </a:t>
            </a:r>
            <a:r>
              <a:rPr lang="en-US" dirty="0" err="1"/>
              <a:t>pH.</a:t>
            </a:r>
            <a:r>
              <a:rPr lang="en-US" dirty="0"/>
              <a:t> </a:t>
            </a:r>
          </a:p>
          <a:p>
            <a:pPr marL="457200" lvl="1" indent="0">
              <a:buNone/>
            </a:pPr>
            <a:endParaRPr lang="en-US" dirty="0" smtClean="0"/>
          </a:p>
          <a:p>
            <a:endParaRPr lang="en-US" dirty="0"/>
          </a:p>
          <a:p>
            <a:pPr marL="457200" lvl="1" indent="0">
              <a:buNone/>
            </a:pPr>
            <a:endParaRPr lang="en-US" dirty="0"/>
          </a:p>
          <a:p>
            <a:endParaRPr lang="en-US" dirty="0"/>
          </a:p>
        </p:txBody>
      </p:sp>
      <p:sp>
        <p:nvSpPr>
          <p:cNvPr id="6" name="Title 1"/>
          <p:cNvSpPr txBox="1">
            <a:spLocks noGrp="1"/>
          </p:cNvSpPr>
          <p:nvPr>
            <p:ph type="title"/>
          </p:nvPr>
        </p:nvSpPr>
        <p:spPr>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dirty="0" smtClean="0"/>
              <a:t>MC Questions</a:t>
            </a:r>
            <a:endParaRPr lang="en-US" dirty="0"/>
          </a:p>
        </p:txBody>
      </p:sp>
    </p:spTree>
    <p:extLst>
      <p:ext uri="{BB962C8B-B14F-4D97-AF65-F5344CB8AC3E}">
        <p14:creationId xmlns:p14="http://schemas.microsoft.com/office/powerpoint/2010/main" val="223792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Scientific Method</a:t>
            </a:r>
            <a:endParaRPr lang="en-US" dirty="0"/>
          </a:p>
        </p:txBody>
      </p:sp>
      <p:sp>
        <p:nvSpPr>
          <p:cNvPr id="3" name="Content Placeholder 2"/>
          <p:cNvSpPr>
            <a:spLocks noGrp="1"/>
          </p:cNvSpPr>
          <p:nvPr>
            <p:ph idx="1"/>
          </p:nvPr>
        </p:nvSpPr>
        <p:spPr>
          <a:xfrm>
            <a:off x="457200" y="1295400"/>
            <a:ext cx="8229600" cy="5029200"/>
          </a:xfrm>
        </p:spPr>
        <p:txBody>
          <a:bodyPr>
            <a:noAutofit/>
          </a:bodyPr>
          <a:lstStyle/>
          <a:p>
            <a:pPr marL="0" indent="0" algn="ctr">
              <a:buNone/>
            </a:pPr>
            <a:r>
              <a:rPr lang="en-US" sz="2400" b="1" u="sng" dirty="0" smtClean="0"/>
              <a:t>Spiders </a:t>
            </a:r>
            <a:r>
              <a:rPr lang="en-US" sz="2400" b="1" u="sng" dirty="0"/>
              <a:t>on Caffeine!</a:t>
            </a:r>
            <a:endParaRPr lang="en-US" sz="2400" dirty="0"/>
          </a:p>
          <a:p>
            <a:pPr marL="0" indent="0">
              <a:buNone/>
            </a:pPr>
            <a:r>
              <a:rPr lang="en-US" sz="2400" b="1" dirty="0" smtClean="0"/>
              <a:t>Read </a:t>
            </a:r>
            <a:r>
              <a:rPr lang="en-US" sz="2400" b="1" dirty="0"/>
              <a:t>the following scenario:</a:t>
            </a:r>
            <a:endParaRPr lang="en-US" sz="2400" dirty="0"/>
          </a:p>
          <a:p>
            <a:pPr marL="0" indent="0">
              <a:buNone/>
            </a:pPr>
            <a:r>
              <a:rPr lang="en-US" sz="2400" dirty="0"/>
              <a:t>	Juan and Myra wanted to see how caffeine affects common garden spiders. They predicted that spiders that had caffeine would make different webs compared to those that had not had caffeine.   Juan and Myra gave 4 garden spiders caffeine-dosed flies and 4 garden spiders’ regular flies.  They watched each spider make webs and recorded their observations.</a:t>
            </a:r>
          </a:p>
          <a:p>
            <a:pPr marL="0" lvl="0" indent="0">
              <a:buNone/>
            </a:pPr>
            <a:r>
              <a:rPr lang="en-US" sz="2400" dirty="0" smtClean="0"/>
              <a:t>1. What </a:t>
            </a:r>
            <a:r>
              <a:rPr lang="en-US" sz="2400" dirty="0"/>
              <a:t>was Juan and Myra’s </a:t>
            </a:r>
            <a:r>
              <a:rPr lang="en-US" sz="2400" b="1" u="sng" dirty="0"/>
              <a:t>hypothesis</a:t>
            </a:r>
            <a:r>
              <a:rPr lang="en-US" sz="2400" dirty="0"/>
              <a:t>?</a:t>
            </a:r>
          </a:p>
          <a:p>
            <a:pPr marL="0" lvl="0" indent="0">
              <a:buNone/>
            </a:pPr>
            <a:r>
              <a:rPr lang="en-US" sz="2400" dirty="0" smtClean="0"/>
              <a:t>2. What </a:t>
            </a:r>
            <a:r>
              <a:rPr lang="en-US" sz="2400" dirty="0"/>
              <a:t>was the </a:t>
            </a:r>
            <a:r>
              <a:rPr lang="en-US" sz="2400" b="1" u="sng" dirty="0"/>
              <a:t>independent variable</a:t>
            </a:r>
            <a:r>
              <a:rPr lang="en-US" sz="2400" dirty="0"/>
              <a:t> in this experiment? Why?</a:t>
            </a:r>
          </a:p>
          <a:p>
            <a:pPr marL="0" lvl="0" indent="0">
              <a:buNone/>
            </a:pPr>
            <a:r>
              <a:rPr lang="en-US" sz="2400" dirty="0" smtClean="0"/>
              <a:t>3. What </a:t>
            </a:r>
            <a:r>
              <a:rPr lang="en-US" sz="2400" dirty="0"/>
              <a:t>was the </a:t>
            </a:r>
            <a:r>
              <a:rPr lang="en-US" sz="2400" b="1" u="sng" dirty="0"/>
              <a:t>dependent variable</a:t>
            </a:r>
            <a:r>
              <a:rPr lang="en-US" sz="2400" dirty="0"/>
              <a:t> in this experiment? Why?</a:t>
            </a:r>
          </a:p>
          <a:p>
            <a:pPr marL="0" lvl="0" indent="0">
              <a:buNone/>
            </a:pPr>
            <a:r>
              <a:rPr lang="en-US" sz="2400" dirty="0" smtClean="0"/>
              <a:t>4. What </a:t>
            </a:r>
            <a:r>
              <a:rPr lang="en-US" sz="2400" dirty="0"/>
              <a:t>was the </a:t>
            </a:r>
            <a:r>
              <a:rPr lang="en-US" sz="2400" b="1" u="sng" dirty="0"/>
              <a:t>control group</a:t>
            </a:r>
            <a:r>
              <a:rPr lang="en-US" sz="2400" dirty="0"/>
              <a:t>?  Why did they need a control group?</a:t>
            </a:r>
          </a:p>
          <a:p>
            <a:pPr marL="0" indent="0">
              <a:buNone/>
            </a:pPr>
            <a:endParaRPr lang="en-US" sz="2400" dirty="0"/>
          </a:p>
        </p:txBody>
      </p:sp>
    </p:spTree>
    <p:extLst>
      <p:ext uri="{BB962C8B-B14F-4D97-AF65-F5344CB8AC3E}">
        <p14:creationId xmlns:p14="http://schemas.microsoft.com/office/powerpoint/2010/main" val="1456318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Water </a:t>
            </a:r>
            <a:endParaRPr lang="en-US" dirty="0"/>
          </a:p>
        </p:txBody>
      </p:sp>
      <p:sp>
        <p:nvSpPr>
          <p:cNvPr id="3" name="Content Placeholder 2"/>
          <p:cNvSpPr>
            <a:spLocks noGrp="1"/>
          </p:cNvSpPr>
          <p:nvPr>
            <p:ph idx="1"/>
          </p:nvPr>
        </p:nvSpPr>
        <p:spPr>
          <a:xfrm>
            <a:off x="200667" y="3505201"/>
            <a:ext cx="3276600" cy="2468563"/>
          </a:xfrm>
        </p:spPr>
        <p:txBody>
          <a:bodyPr/>
          <a:lstStyle/>
          <a:p>
            <a:pPr marL="0" indent="0">
              <a:buNone/>
            </a:pPr>
            <a:r>
              <a:rPr lang="en-US" dirty="0" smtClean="0"/>
              <a:t>1. What property of water allows this insect to walk on water? </a:t>
            </a:r>
          </a:p>
          <a:p>
            <a:pPr marL="0" indent="0">
              <a:buNone/>
            </a:pPr>
            <a:endParaRPr lang="en-US" dirty="0"/>
          </a:p>
        </p:txBody>
      </p:sp>
      <p:pic>
        <p:nvPicPr>
          <p:cNvPr id="4" name="Picture 2" descr="http://t0.gstatic.com/images?q=tbn:ANd9GcQAAniuDMs6TBV_KYhThGwj-cEVpbHKQARxCjeVxJwPrp-jWmI&amp;t=1&amp;usg=__FiRhGKsGgKxISVNvhA79ArM0b68="/>
          <p:cNvPicPr>
            <a:picLocks noChangeAspect="1" noChangeArrowheads="1"/>
          </p:cNvPicPr>
          <p:nvPr/>
        </p:nvPicPr>
        <p:blipFill>
          <a:blip r:embed="rId2" cstate="print"/>
          <a:srcRect/>
          <a:stretch>
            <a:fillRect/>
          </a:stretch>
        </p:blipFill>
        <p:spPr bwMode="auto">
          <a:xfrm>
            <a:off x="609601" y="1556725"/>
            <a:ext cx="2218100" cy="1792226"/>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2" descr="http://t0.gstatic.com/images?q=tbn:ANd9GcSxg7sUEjGTix3BfijqXXbRrhGtlujPyhbfwxg6rlmE23xbXOo&amp;t=1&amp;usg=__sXmz37kYoiraBFamRZWlFb0kGfs="/>
          <p:cNvPicPr>
            <a:picLocks noChangeAspect="1" noChangeArrowheads="1"/>
          </p:cNvPicPr>
          <p:nvPr/>
        </p:nvPicPr>
        <p:blipFill>
          <a:blip r:embed="rId3" cstate="print">
            <a:extLst>
              <a:ext uri="{28A0092B-C50C-407E-A947-70E740481C1C}">
                <a14:useLocalDpi xmlns:a14="http://schemas.microsoft.com/office/drawing/2010/main" val="0"/>
              </a:ext>
            </a:extLst>
          </a:blip>
          <a:srcRect l="56088" b="18280"/>
          <a:stretch>
            <a:fillRect/>
          </a:stretch>
        </p:blipFill>
        <p:spPr bwMode="auto">
          <a:xfrm>
            <a:off x="3429000" y="1245739"/>
            <a:ext cx="1828800" cy="233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429000" y="3488633"/>
            <a:ext cx="3276600" cy="2468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2. What makes water molecules POLAR? Be specific</a:t>
            </a:r>
          </a:p>
          <a:p>
            <a:pPr marL="0" indent="0">
              <a:buFont typeface="Arial" pitchFamily="34" charset="0"/>
              <a:buNone/>
            </a:pPr>
            <a:endParaRPr lang="en-US" dirty="0"/>
          </a:p>
        </p:txBody>
      </p:sp>
      <p:pic>
        <p:nvPicPr>
          <p:cNvPr id="10" name="Picture 2" descr="http://www.mrothery.co.uk/images/Image2.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2" y="1649128"/>
            <a:ext cx="3059679" cy="169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212306" y="1987900"/>
            <a:ext cx="493295" cy="400110"/>
          </a:xfrm>
          <a:prstGeom prst="rect">
            <a:avLst/>
          </a:prstGeom>
          <a:solidFill>
            <a:schemeClr val="bg1"/>
          </a:solidFill>
          <a:ln>
            <a:solidFill>
              <a:schemeClr val="accent6">
                <a:lumMod val="75000"/>
              </a:schemeClr>
            </a:solidFill>
          </a:ln>
          <a:effectLst>
            <a:glow rad="228600">
              <a:schemeClr val="accent6">
                <a:satMod val="175000"/>
                <a:alpha val="40000"/>
              </a:schemeClr>
            </a:glow>
          </a:effectLst>
        </p:spPr>
        <p:txBody>
          <a:bodyPr wrap="square" rtlCol="0">
            <a:spAutoFit/>
          </a:bodyPr>
          <a:lstStyle/>
          <a:p>
            <a:pPr algn="ctr"/>
            <a:r>
              <a:rPr lang="en-US" sz="2000" dirty="0" smtClean="0"/>
              <a:t>?</a:t>
            </a:r>
            <a:endParaRPr lang="en-US" sz="2000" dirty="0"/>
          </a:p>
        </p:txBody>
      </p:sp>
      <p:sp>
        <p:nvSpPr>
          <p:cNvPr id="12" name="Content Placeholder 2"/>
          <p:cNvSpPr txBox="1">
            <a:spLocks/>
          </p:cNvSpPr>
          <p:nvPr/>
        </p:nvSpPr>
        <p:spPr>
          <a:xfrm>
            <a:off x="6458952" y="3574803"/>
            <a:ext cx="2652787" cy="297839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3. </a:t>
            </a:r>
            <a:r>
              <a:rPr lang="en-US" dirty="0"/>
              <a:t>The Hydrogen and Oxygen in a water molecule share their electrons in order to fill their valence shells. What type of bond is represented by the</a:t>
            </a:r>
            <a:r>
              <a:rPr lang="en-US" sz="7200" dirty="0" smtClean="0"/>
              <a:t> ?</a:t>
            </a:r>
          </a:p>
          <a:p>
            <a:pPr marL="0" indent="0">
              <a:buFont typeface="Arial" pitchFamily="34" charset="0"/>
              <a:buNone/>
            </a:pPr>
            <a:endParaRPr lang="en-US" dirty="0"/>
          </a:p>
        </p:txBody>
      </p:sp>
    </p:spTree>
    <p:extLst>
      <p:ext uri="{BB962C8B-B14F-4D97-AF65-F5344CB8AC3E}">
        <p14:creationId xmlns:p14="http://schemas.microsoft.com/office/powerpoint/2010/main" val="3535285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2801"/>
            <a:ext cx="2667000" cy="2773363"/>
          </a:xfrm>
        </p:spPr>
        <p:txBody>
          <a:bodyPr>
            <a:normAutofit fontScale="70000" lnSpcReduction="20000"/>
          </a:bodyPr>
          <a:lstStyle/>
          <a:p>
            <a:pPr marL="0" indent="0">
              <a:buNone/>
            </a:pPr>
            <a:r>
              <a:rPr lang="en-US" dirty="0" smtClean="0"/>
              <a:t>4. Water is attracted to other water molecules because of the polarity on the Oxygen and Hydrogen arrow. </a:t>
            </a:r>
            <a:r>
              <a:rPr lang="en-US" u="sng" dirty="0" smtClean="0"/>
              <a:t>What type of bond is represent by the </a:t>
            </a:r>
            <a:r>
              <a:rPr lang="en-US" sz="6000" b="1" u="sng" dirty="0" smtClean="0"/>
              <a:t>?</a:t>
            </a:r>
            <a:r>
              <a:rPr lang="en-US" sz="4800" u="sng" dirty="0" smtClean="0"/>
              <a:t> </a:t>
            </a:r>
          </a:p>
          <a:p>
            <a:pPr marL="0" indent="0">
              <a:buNone/>
            </a:pPr>
            <a:endParaRPr lang="en-US" dirty="0"/>
          </a:p>
        </p:txBody>
      </p:sp>
      <p:pic>
        <p:nvPicPr>
          <p:cNvPr id="4" name="Picture 2" descr="http://www.mrothery.co.uk/images/Image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28312"/>
            <a:ext cx="370332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00200" y="1676400"/>
            <a:ext cx="577851" cy="41148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6" name="TextBox 3"/>
          <p:cNvSpPr txBox="1">
            <a:spLocks noChangeArrowheads="1"/>
          </p:cNvSpPr>
          <p:nvPr/>
        </p:nvSpPr>
        <p:spPr bwMode="auto">
          <a:xfrm>
            <a:off x="1623061" y="1634968"/>
            <a:ext cx="419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800" b="1" dirty="0"/>
              <a:t>?</a:t>
            </a:r>
          </a:p>
        </p:txBody>
      </p:sp>
      <p:pic>
        <p:nvPicPr>
          <p:cNvPr id="7" name="Picture 2" descr="http://t0.gstatic.com/images?q=tbn:ANd9GcThV24n70AA4ztU2DvzW7rFg7Y_K4KJrB26eXIL7yoLMAM3jZc&amp;t=1&amp;usg=__zq8c9ACrmoEq8yvGqgTLE59qR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53662"/>
            <a:ext cx="2168464"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5924938" y="3559610"/>
            <a:ext cx="2510589" cy="20875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5. What would happen if ice were more dense than water? </a:t>
            </a:r>
          </a:p>
          <a:p>
            <a:pPr marL="0" indent="0">
              <a:buFont typeface="Arial" pitchFamily="34" charset="0"/>
              <a:buNone/>
            </a:pPr>
            <a:endParaRPr lang="en-US" dirty="0"/>
          </a:p>
        </p:txBody>
      </p:sp>
    </p:spTree>
    <p:extLst>
      <p:ext uri="{BB962C8B-B14F-4D97-AF65-F5344CB8AC3E}">
        <p14:creationId xmlns:p14="http://schemas.microsoft.com/office/powerpoint/2010/main" val="3540817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ff.jccc.net/pdecell/chemistry/phscale.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741" t="5430" r="52518"/>
          <a:stretch/>
        </p:blipFill>
        <p:spPr bwMode="auto">
          <a:xfrm>
            <a:off x="609600" y="1066800"/>
            <a:ext cx="924421"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18097" y="2056598"/>
            <a:ext cx="6553200" cy="3785652"/>
          </a:xfrm>
          <a:prstGeom prst="rect">
            <a:avLst/>
          </a:prstGeom>
          <a:noFill/>
        </p:spPr>
        <p:txBody>
          <a:bodyPr wrap="square" rtlCol="0">
            <a:spAutoFit/>
          </a:bodyPr>
          <a:lstStyle/>
          <a:p>
            <a:r>
              <a:rPr lang="en-US" sz="3200" b="1" dirty="0" smtClean="0"/>
              <a:t>6. </a:t>
            </a:r>
            <a:r>
              <a:rPr lang="en-US" sz="3200" b="1" u="sng" dirty="0" smtClean="0"/>
              <a:t>Describe the pH scale:</a:t>
            </a:r>
          </a:p>
          <a:p>
            <a:endParaRPr lang="en-US" sz="3200" dirty="0"/>
          </a:p>
          <a:p>
            <a:pPr marL="342900" indent="-342900">
              <a:buAutoNum type="alphaLcPeriod"/>
            </a:pPr>
            <a:r>
              <a:rPr lang="en-US" sz="3200" dirty="0" smtClean="0"/>
              <a:t>Which numbers indicate an acid?</a:t>
            </a:r>
          </a:p>
          <a:p>
            <a:pPr marL="342900" indent="-342900">
              <a:buAutoNum type="alphaLcPeriod"/>
            </a:pPr>
            <a:r>
              <a:rPr lang="en-US" sz="3200" dirty="0" smtClean="0"/>
              <a:t>Which numbers indicate neutral?</a:t>
            </a:r>
          </a:p>
          <a:p>
            <a:pPr marL="342900" indent="-342900">
              <a:buAutoNum type="alphaLcPeriod"/>
            </a:pPr>
            <a:r>
              <a:rPr lang="en-US" sz="3200" dirty="0" smtClean="0"/>
              <a:t>Which numbers indicate a base?</a:t>
            </a:r>
          </a:p>
          <a:p>
            <a:pPr marL="342900" indent="-342900">
              <a:buAutoNum type="alphaLcPeriod"/>
            </a:pPr>
            <a:endParaRPr lang="en-US" sz="1600" dirty="0"/>
          </a:p>
          <a:p>
            <a:pPr marL="342900" indent="-342900">
              <a:buAutoNum type="alphaLcPeriod"/>
            </a:pPr>
            <a:r>
              <a:rPr lang="en-US" sz="3200" dirty="0" smtClean="0"/>
              <a:t>What ions do acids have more of?</a:t>
            </a:r>
          </a:p>
          <a:p>
            <a:pPr marL="342900" indent="-342900">
              <a:buAutoNum type="alphaLcPeriod"/>
            </a:pPr>
            <a:r>
              <a:rPr lang="en-US" sz="3200" dirty="0" smtClean="0"/>
              <a:t>What ions do bases have more of? </a:t>
            </a:r>
            <a:endParaRPr lang="en-US" sz="3200" dirty="0"/>
          </a:p>
        </p:txBody>
      </p:sp>
      <p:sp>
        <p:nvSpPr>
          <p:cNvPr id="4"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pH scale</a:t>
            </a:r>
            <a:endParaRPr lang="en-US" dirty="0"/>
          </a:p>
        </p:txBody>
      </p:sp>
    </p:spTree>
    <p:extLst>
      <p:ext uri="{BB962C8B-B14F-4D97-AF65-F5344CB8AC3E}">
        <p14:creationId xmlns:p14="http://schemas.microsoft.com/office/powerpoint/2010/main" val="3238902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dirty="0" smtClean="0"/>
              <a:t>MC Questions</a:t>
            </a:r>
            <a:br>
              <a:rPr lang="en-US" b="1" u="sng" dirty="0" smtClean="0"/>
            </a:br>
            <a:endParaRPr lang="en-US" dirty="0"/>
          </a:p>
        </p:txBody>
      </p:sp>
      <p:sp>
        <p:nvSpPr>
          <p:cNvPr id="4" name="TextBox 3"/>
          <p:cNvSpPr txBox="1"/>
          <p:nvPr/>
        </p:nvSpPr>
        <p:spPr>
          <a:xfrm>
            <a:off x="457200" y="1417639"/>
            <a:ext cx="8077200" cy="5078313"/>
          </a:xfrm>
          <a:prstGeom prst="rect">
            <a:avLst/>
          </a:prstGeom>
          <a:noFill/>
        </p:spPr>
        <p:txBody>
          <a:bodyPr wrap="square" rtlCol="0">
            <a:spAutoFit/>
          </a:bodyPr>
          <a:lstStyle/>
          <a:p>
            <a:pPr lvl="0"/>
            <a:r>
              <a:rPr lang="en-US" dirty="0" smtClean="0"/>
              <a:t>17. A </a:t>
            </a:r>
            <a:r>
              <a:rPr lang="en-US" dirty="0"/>
              <a:t>solution that contains extra hydroxide ions (OH</a:t>
            </a:r>
            <a:r>
              <a:rPr lang="en-US" baseline="30000" dirty="0"/>
              <a:t>-</a:t>
            </a:r>
            <a:r>
              <a:rPr lang="en-US" dirty="0"/>
              <a:t>) is a(n)</a:t>
            </a:r>
          </a:p>
          <a:p>
            <a:pPr marL="800100" lvl="1" indent="-342900">
              <a:buFont typeface="+mj-lt"/>
              <a:buAutoNum type="alphaLcPeriod"/>
            </a:pPr>
            <a:r>
              <a:rPr lang="en-US" dirty="0"/>
              <a:t>Gas</a:t>
            </a:r>
          </a:p>
          <a:p>
            <a:pPr marL="800100" lvl="1" indent="-342900">
              <a:buFont typeface="+mj-lt"/>
              <a:buAutoNum type="alphaLcPeriod"/>
            </a:pPr>
            <a:r>
              <a:rPr lang="en-US" dirty="0"/>
              <a:t>Base</a:t>
            </a:r>
          </a:p>
          <a:p>
            <a:pPr marL="800100" lvl="1" indent="-342900">
              <a:buFont typeface="+mj-lt"/>
              <a:buAutoNum type="alphaLcPeriod"/>
            </a:pPr>
            <a:r>
              <a:rPr lang="en-US" dirty="0"/>
              <a:t>Acid</a:t>
            </a:r>
          </a:p>
          <a:p>
            <a:pPr marL="800100" lvl="1" indent="-342900">
              <a:buFont typeface="+mj-lt"/>
              <a:buAutoNum type="alphaLcPeriod"/>
            </a:pPr>
            <a:r>
              <a:rPr lang="en-US" dirty="0" smtClean="0"/>
              <a:t>Solid</a:t>
            </a:r>
          </a:p>
          <a:p>
            <a:pPr lvl="1"/>
            <a:endParaRPr lang="en-US" dirty="0"/>
          </a:p>
          <a:p>
            <a:pPr lvl="0"/>
            <a:r>
              <a:rPr lang="en-US" dirty="0" smtClean="0"/>
              <a:t>18. Water </a:t>
            </a:r>
            <a:r>
              <a:rPr lang="en-US" dirty="0"/>
              <a:t>is considered polar because:</a:t>
            </a:r>
          </a:p>
          <a:p>
            <a:pPr marL="800100" lvl="1" indent="-342900">
              <a:buFont typeface="+mj-lt"/>
              <a:buAutoNum type="alphaLcPeriod"/>
            </a:pPr>
            <a:r>
              <a:rPr lang="en-US" dirty="0"/>
              <a:t>The oxygen is slightly positive and the hydrogens are slightly negative</a:t>
            </a:r>
          </a:p>
          <a:p>
            <a:pPr marL="800100" lvl="1" indent="-342900">
              <a:buFont typeface="+mj-lt"/>
              <a:buAutoNum type="alphaLcPeriod"/>
            </a:pPr>
            <a:r>
              <a:rPr lang="en-US" dirty="0"/>
              <a:t>There is all kind of craziness with charges all over the place</a:t>
            </a:r>
          </a:p>
          <a:p>
            <a:pPr marL="800100" lvl="1" indent="-342900">
              <a:buFont typeface="+mj-lt"/>
              <a:buAutoNum type="alphaLcPeriod"/>
            </a:pPr>
            <a:r>
              <a:rPr lang="en-US" dirty="0"/>
              <a:t>The oxygen is slightly negative and the hydrogens are slightly positive</a:t>
            </a:r>
          </a:p>
          <a:p>
            <a:pPr marL="800100" lvl="1" indent="-342900">
              <a:buFont typeface="+mj-lt"/>
              <a:buAutoNum type="alphaLcPeriod"/>
            </a:pPr>
            <a:r>
              <a:rPr lang="en-US" dirty="0"/>
              <a:t>It is even all </a:t>
            </a:r>
            <a:r>
              <a:rPr lang="en-US" dirty="0" smtClean="0"/>
              <a:t>over</a:t>
            </a:r>
          </a:p>
          <a:p>
            <a:pPr lvl="1"/>
            <a:endParaRPr lang="en-US" dirty="0"/>
          </a:p>
          <a:p>
            <a:pPr lvl="0"/>
            <a:r>
              <a:rPr lang="en-US" dirty="0" smtClean="0"/>
              <a:t>19. Which </a:t>
            </a:r>
            <a:r>
              <a:rPr lang="en-US" dirty="0"/>
              <a:t>of the following has a higher concentration of </a:t>
            </a:r>
            <a:r>
              <a:rPr lang="en-US" dirty="0" smtClean="0"/>
              <a:t>hydrogen </a:t>
            </a:r>
            <a:r>
              <a:rPr lang="en-US" dirty="0"/>
              <a:t>ions (</a:t>
            </a:r>
            <a:r>
              <a:rPr lang="en-US" dirty="0" smtClean="0"/>
              <a:t>H</a:t>
            </a:r>
            <a:r>
              <a:rPr lang="en-US" baseline="30000" dirty="0" smtClean="0"/>
              <a:t>+</a:t>
            </a:r>
            <a:r>
              <a:rPr lang="en-US" dirty="0" smtClean="0"/>
              <a:t>)</a:t>
            </a:r>
            <a:endParaRPr lang="en-US" dirty="0"/>
          </a:p>
          <a:p>
            <a:pPr marL="800100" lvl="1" indent="-342900">
              <a:buFont typeface="+mj-lt"/>
              <a:buAutoNum type="alphaLcPeriod"/>
            </a:pPr>
            <a:r>
              <a:rPr lang="en-US" dirty="0"/>
              <a:t>Orange juice pH= 4</a:t>
            </a:r>
          </a:p>
          <a:p>
            <a:pPr marL="800100" lvl="1" indent="-342900">
              <a:buFont typeface="+mj-lt"/>
              <a:buAutoNum type="alphaLcPeriod"/>
            </a:pPr>
            <a:r>
              <a:rPr lang="en-US" dirty="0"/>
              <a:t>Ammonia pH = 14</a:t>
            </a:r>
          </a:p>
          <a:p>
            <a:pPr marL="800100" lvl="1" indent="-342900">
              <a:buFont typeface="+mj-lt"/>
              <a:buAutoNum type="alphaLcPeriod"/>
            </a:pPr>
            <a:r>
              <a:rPr lang="en-US" dirty="0"/>
              <a:t>Water pH= 7</a:t>
            </a:r>
          </a:p>
          <a:p>
            <a:pPr marL="800100" lvl="1" indent="-342900">
              <a:buFont typeface="+mj-lt"/>
              <a:buAutoNum type="alphaLcPeriod"/>
            </a:pPr>
            <a:r>
              <a:rPr lang="en-US" dirty="0"/>
              <a:t>Stomach acid pH =2</a:t>
            </a:r>
          </a:p>
          <a:p>
            <a:endParaRPr lang="en-US" dirty="0"/>
          </a:p>
        </p:txBody>
      </p:sp>
    </p:spTree>
    <p:extLst>
      <p:ext uri="{BB962C8B-B14F-4D97-AF65-F5344CB8AC3E}">
        <p14:creationId xmlns:p14="http://schemas.microsoft.com/office/powerpoint/2010/main" val="135359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Ecology</a:t>
            </a:r>
            <a:endParaRPr lang="en-US" dirty="0"/>
          </a:p>
        </p:txBody>
      </p:sp>
      <p:sp>
        <p:nvSpPr>
          <p:cNvPr id="3" name="Content Placeholder 2"/>
          <p:cNvSpPr>
            <a:spLocks noGrp="1"/>
          </p:cNvSpPr>
          <p:nvPr>
            <p:ph idx="1"/>
          </p:nvPr>
        </p:nvSpPr>
        <p:spPr>
          <a:xfrm>
            <a:off x="457200" y="1600201"/>
            <a:ext cx="8229600" cy="1981200"/>
          </a:xfrm>
        </p:spPr>
        <p:txBody>
          <a:bodyPr>
            <a:normAutofit fontScale="70000" lnSpcReduction="20000"/>
          </a:bodyPr>
          <a:lstStyle/>
          <a:p>
            <a:r>
              <a:rPr lang="en-US" altLang="en-US" b="1" u="sng" dirty="0" smtClean="0"/>
              <a:t>Biome: </a:t>
            </a:r>
            <a:r>
              <a:rPr lang="en-US" altLang="en-US" dirty="0" smtClean="0"/>
              <a:t>a group of ecosystems that share similar climates </a:t>
            </a:r>
          </a:p>
          <a:p>
            <a:r>
              <a:rPr lang="en-US" altLang="en-US" b="1" u="sng" dirty="0" smtClean="0"/>
              <a:t>Ecosystem</a:t>
            </a:r>
            <a:r>
              <a:rPr lang="en-US" altLang="en-US" dirty="0" smtClean="0"/>
              <a:t>: All the living things in an area WITH the non living things</a:t>
            </a:r>
          </a:p>
          <a:p>
            <a:r>
              <a:rPr lang="en-US" altLang="en-US" b="1" u="sng" dirty="0" smtClean="0"/>
              <a:t>Community</a:t>
            </a:r>
            <a:r>
              <a:rPr lang="en-US" altLang="en-US" dirty="0" smtClean="0"/>
              <a:t>: All the living things in an area</a:t>
            </a:r>
          </a:p>
          <a:p>
            <a:r>
              <a:rPr lang="en-US" altLang="en-US" b="1" u="sng" dirty="0" smtClean="0"/>
              <a:t>Population: </a:t>
            </a:r>
            <a:r>
              <a:rPr lang="en-US" altLang="en-US" dirty="0" smtClean="0"/>
              <a:t>A group of individuals of the same species in an area</a:t>
            </a:r>
          </a:p>
          <a:p>
            <a:pPr marL="0" indent="0">
              <a:buNone/>
            </a:pPr>
            <a:endParaRPr lang="en-US" dirty="0"/>
          </a:p>
        </p:txBody>
      </p:sp>
      <p:sp>
        <p:nvSpPr>
          <p:cNvPr id="4" name="Content Placeholder 2"/>
          <p:cNvSpPr txBox="1">
            <a:spLocks/>
          </p:cNvSpPr>
          <p:nvPr/>
        </p:nvSpPr>
        <p:spPr>
          <a:xfrm>
            <a:off x="228600" y="3429000"/>
            <a:ext cx="86868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AutoNum type="arabicPeriod"/>
            </a:pPr>
            <a:r>
              <a:rPr lang="en-US" altLang="en-US" dirty="0" smtClean="0"/>
              <a:t>Using the definitions above, put these words in order of size: Ecosystem, Biome, Population, Community.</a:t>
            </a:r>
          </a:p>
          <a:p>
            <a:pPr marL="514350" indent="-514350">
              <a:buAutoNum type="arabicPeriod"/>
            </a:pPr>
            <a:r>
              <a:rPr lang="en-US" altLang="en-US" dirty="0" smtClean="0"/>
              <a:t>Which one contains all the others? (the biggest one) </a:t>
            </a:r>
          </a:p>
          <a:p>
            <a:pPr marL="514350" indent="-514350">
              <a:buAutoNum type="arabicPeriod"/>
            </a:pPr>
            <a:r>
              <a:rPr lang="en-US" altLang="en-US" dirty="0" smtClean="0"/>
              <a:t>What is an example of a community? </a:t>
            </a:r>
          </a:p>
          <a:p>
            <a:pPr marL="0" indent="0">
              <a:buFont typeface="Arial" panose="020B0604020202020204" pitchFamily="34" charset="0"/>
              <a:buNone/>
            </a:pPr>
            <a:endParaRPr lang="en-US" dirty="0"/>
          </a:p>
        </p:txBody>
      </p:sp>
      <p:pic>
        <p:nvPicPr>
          <p:cNvPr id="1026" name="Picture 2" descr="C:\Users\ejpelphrey\AppData\Local\Microsoft\Windows\Temporary Internet Files\Content.IE5\2C11IOZF\MP90040689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78039"/>
            <a:ext cx="914400" cy="13709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jpelphrey\AppData\Local\Microsoft\Windows\Temporary Internet Files\Content.IE5\RIUZXGI5\MC9003537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97089"/>
            <a:ext cx="1770707" cy="157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320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261360"/>
            <a:ext cx="8229600" cy="3306763"/>
          </a:xfrm>
        </p:spPr>
        <p:txBody>
          <a:bodyPr>
            <a:normAutofit lnSpcReduction="10000"/>
          </a:bodyPr>
          <a:lstStyle/>
          <a:p>
            <a:pPr marL="0" indent="0">
              <a:buNone/>
            </a:pPr>
            <a:r>
              <a:rPr lang="en-US" dirty="0" smtClean="0"/>
              <a:t>4. What does abiotic mean? </a:t>
            </a:r>
          </a:p>
          <a:p>
            <a:pPr marL="0" indent="0">
              <a:buNone/>
            </a:pPr>
            <a:r>
              <a:rPr lang="en-US" dirty="0" smtClean="0"/>
              <a:t>5. What’s an example of abiotic? </a:t>
            </a:r>
          </a:p>
          <a:p>
            <a:pPr marL="0" indent="0">
              <a:buNone/>
            </a:pPr>
            <a:r>
              <a:rPr lang="en-US" dirty="0" smtClean="0"/>
              <a:t>6. What does biotic mean?</a:t>
            </a:r>
          </a:p>
          <a:p>
            <a:pPr marL="0" indent="0">
              <a:buNone/>
            </a:pPr>
            <a:r>
              <a:rPr lang="en-US" dirty="0" smtClean="0"/>
              <a:t>7. What’s an example of biotic? </a:t>
            </a:r>
          </a:p>
          <a:p>
            <a:pPr marL="0" indent="0">
              <a:buNone/>
            </a:pPr>
            <a:r>
              <a:rPr lang="en-US" dirty="0" smtClean="0"/>
              <a:t>8. Which of the above contains both biotic and abiotic things? </a:t>
            </a:r>
            <a:endParaRPr lang="en-US" dirty="0"/>
          </a:p>
        </p:txBody>
      </p:sp>
      <p:sp>
        <p:nvSpPr>
          <p:cNvPr id="4" name="Content Placeholder 2"/>
          <p:cNvSpPr txBox="1">
            <a:spLocks/>
          </p:cNvSpPr>
          <p:nvPr/>
        </p:nvSpPr>
        <p:spPr>
          <a:xfrm>
            <a:off x="457200" y="1295400"/>
            <a:ext cx="8229600" cy="19812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b="1" u="sng" smtClean="0"/>
              <a:t>Biome: </a:t>
            </a:r>
            <a:r>
              <a:rPr lang="en-US" altLang="en-US" smtClean="0"/>
              <a:t>a group of ecosystems that share similar climates </a:t>
            </a:r>
          </a:p>
          <a:p>
            <a:r>
              <a:rPr lang="en-US" altLang="en-US" b="1" u="sng" smtClean="0"/>
              <a:t>Ecosystem</a:t>
            </a:r>
            <a:r>
              <a:rPr lang="en-US" altLang="en-US" smtClean="0"/>
              <a:t>: All the living things in an area WITH the non living things</a:t>
            </a:r>
          </a:p>
          <a:p>
            <a:r>
              <a:rPr lang="en-US" altLang="en-US" b="1" u="sng" smtClean="0"/>
              <a:t>Community</a:t>
            </a:r>
            <a:r>
              <a:rPr lang="en-US" altLang="en-US" smtClean="0"/>
              <a:t>: All the living things in an area</a:t>
            </a:r>
          </a:p>
          <a:p>
            <a:r>
              <a:rPr lang="en-US" altLang="en-US" b="1" u="sng" smtClean="0"/>
              <a:t>Population: </a:t>
            </a:r>
            <a:r>
              <a:rPr lang="en-US" altLang="en-US" smtClean="0"/>
              <a:t>A group of individuals of the same species in an area</a:t>
            </a:r>
          </a:p>
          <a:p>
            <a:pPr marL="0" indent="0">
              <a:buFont typeface="Arial" panose="020B0604020202020204" pitchFamily="34" charset="0"/>
              <a:buNone/>
            </a:pPr>
            <a:endParaRPr lang="en-US" dirty="0"/>
          </a:p>
        </p:txBody>
      </p:sp>
      <p:pic>
        <p:nvPicPr>
          <p:cNvPr id="2050" name="Picture 2" descr="C:\Users\ejpelphrey\AppData\Local\Microsoft\Windows\Temporary Internet Files\Content.IE5\2C11IOZF\MC9003893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04800"/>
            <a:ext cx="913486" cy="89062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jpelphrey\AppData\Local\Microsoft\Windows\Temporary Internet Files\Content.IE5\2C11IOZF\MC9004413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8433" y="3249930"/>
            <a:ext cx="2038350" cy="190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794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ECOLOGY</a:t>
            </a:r>
            <a:endParaRPr lang="en-US" dirty="0"/>
          </a:p>
        </p:txBody>
      </p:sp>
      <p:sp>
        <p:nvSpPr>
          <p:cNvPr id="3" name="Content Placeholder 2"/>
          <p:cNvSpPr>
            <a:spLocks noGrp="1"/>
          </p:cNvSpPr>
          <p:nvPr>
            <p:ph idx="1"/>
          </p:nvPr>
        </p:nvSpPr>
        <p:spPr>
          <a:xfrm>
            <a:off x="304800" y="5029200"/>
            <a:ext cx="8382000" cy="1321197"/>
          </a:xfrm>
        </p:spPr>
        <p:txBody>
          <a:bodyPr>
            <a:normAutofit fontScale="92500"/>
          </a:bodyPr>
          <a:lstStyle/>
          <a:p>
            <a:pPr marL="514350" indent="-514350">
              <a:buAutoNum type="arabicPeriod"/>
            </a:pPr>
            <a:r>
              <a:rPr lang="en-US" dirty="0" smtClean="0"/>
              <a:t>Name a food chain that includes the salamander. </a:t>
            </a:r>
          </a:p>
          <a:p>
            <a:pPr marL="514350" indent="-514350">
              <a:buAutoNum type="arabicPeriod"/>
            </a:pPr>
            <a:r>
              <a:rPr lang="en-US" dirty="0" smtClean="0"/>
              <a:t>What would happen if the dragonflies all died? </a:t>
            </a:r>
            <a:endParaRPr lang="en-US" dirty="0"/>
          </a:p>
        </p:txBody>
      </p:sp>
      <p:pic>
        <p:nvPicPr>
          <p:cNvPr id="6146" name="Picture 2" descr="http://www.epa.gov/acidrain/education/site_students/images/3rdlevel/food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5638800" cy="350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864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ECOLOGY</a:t>
            </a:r>
            <a:endParaRPr lang="en-US" dirty="0"/>
          </a:p>
        </p:txBody>
      </p:sp>
      <p:pic>
        <p:nvPicPr>
          <p:cNvPr id="7172" name="Picture 4" descr="http://entnemdept.ufl.edu/creatures/beneficial/chelinidea_vittiger_aequoris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799" y="1948815"/>
            <a:ext cx="1919287" cy="124753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600200"/>
            <a:ext cx="4648200" cy="4525963"/>
          </a:xfrm>
        </p:spPr>
        <p:txBody>
          <a:bodyPr/>
          <a:lstStyle/>
          <a:p>
            <a:pPr marL="0" indent="0">
              <a:buNone/>
            </a:pPr>
            <a:r>
              <a:rPr lang="en-US" dirty="0" smtClean="0"/>
              <a:t>3. BUILD A PYRAMID WITH THE ORGANISMS ON THE RIGHT. </a:t>
            </a:r>
          </a:p>
          <a:p>
            <a:pPr marL="0" indent="0">
              <a:buNone/>
            </a:pPr>
            <a:r>
              <a:rPr lang="en-US" dirty="0" smtClean="0"/>
              <a:t>4. WHAT TYPE OF ORGANISM DID YOU PUT ON THE BOTTOM? </a:t>
            </a:r>
          </a:p>
          <a:p>
            <a:pPr marL="0" indent="0">
              <a:buNone/>
            </a:pPr>
            <a:r>
              <a:rPr lang="en-US" dirty="0" smtClean="0"/>
              <a:t>5. WHICH HAD THE SMALLEST SECTION? </a:t>
            </a:r>
            <a:endParaRPr lang="en-US" dirty="0"/>
          </a:p>
        </p:txBody>
      </p:sp>
      <p:pic>
        <p:nvPicPr>
          <p:cNvPr id="7174" name="Picture 6" descr="http://t1.gstatic.com/images?q=tbn:ANd9GcSGJ_SQOfQIIEmCyvgy86Zcn02dBv21v0CUbz-mDwY8N2Dhv1QWhA:www.fws.gov/sacramento/es_kids/Bakersfield-Catus/Images/Bakersfield_Cactus_clump_AZennerer_F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100" y="3505200"/>
            <a:ext cx="1804987" cy="135374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t0.gstatic.com/images?q=tbn:ANd9GcTlEukBL70BkN1f8SQpo9FEPGqyQuFzopk5fYxDcCXSq_iHinp3:www.pitt.edu/%7Emcs2/herp/snake.pics/rough_gre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487" y="152400"/>
            <a:ext cx="2055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images.nationalgeographic.com/wpf/media-live/photos/000/006/cache/red-tailed-hawk_681_600x4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9885" y="5105400"/>
            <a:ext cx="2043113" cy="15323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45487" y="1524000"/>
            <a:ext cx="1965113" cy="369332"/>
          </a:xfrm>
          <a:prstGeom prst="rect">
            <a:avLst/>
          </a:prstGeom>
          <a:noFill/>
        </p:spPr>
        <p:txBody>
          <a:bodyPr wrap="square" rtlCol="0">
            <a:spAutoFit/>
          </a:bodyPr>
          <a:lstStyle/>
          <a:p>
            <a:r>
              <a:rPr lang="en-US" dirty="0" smtClean="0"/>
              <a:t>SNAKE</a:t>
            </a:r>
            <a:endParaRPr lang="en-US" dirty="0"/>
          </a:p>
        </p:txBody>
      </p:sp>
      <p:sp>
        <p:nvSpPr>
          <p:cNvPr id="11" name="TextBox 10"/>
          <p:cNvSpPr txBox="1"/>
          <p:nvPr/>
        </p:nvSpPr>
        <p:spPr>
          <a:xfrm>
            <a:off x="6816937" y="3135868"/>
            <a:ext cx="1965113" cy="369332"/>
          </a:xfrm>
          <a:prstGeom prst="rect">
            <a:avLst/>
          </a:prstGeom>
          <a:noFill/>
        </p:spPr>
        <p:txBody>
          <a:bodyPr wrap="square" rtlCol="0">
            <a:spAutoFit/>
          </a:bodyPr>
          <a:lstStyle/>
          <a:p>
            <a:r>
              <a:rPr lang="en-US" dirty="0" smtClean="0"/>
              <a:t>INSECT</a:t>
            </a:r>
            <a:endParaRPr lang="en-US" dirty="0"/>
          </a:p>
        </p:txBody>
      </p:sp>
      <p:sp>
        <p:nvSpPr>
          <p:cNvPr id="12" name="TextBox 11"/>
          <p:cNvSpPr txBox="1"/>
          <p:nvPr/>
        </p:nvSpPr>
        <p:spPr>
          <a:xfrm>
            <a:off x="6969337" y="4804648"/>
            <a:ext cx="1965113" cy="369332"/>
          </a:xfrm>
          <a:prstGeom prst="rect">
            <a:avLst/>
          </a:prstGeom>
          <a:noFill/>
        </p:spPr>
        <p:txBody>
          <a:bodyPr wrap="square" rtlCol="0">
            <a:spAutoFit/>
          </a:bodyPr>
          <a:lstStyle/>
          <a:p>
            <a:r>
              <a:rPr lang="en-US" dirty="0" smtClean="0"/>
              <a:t>HAWK</a:t>
            </a:r>
            <a:endParaRPr lang="en-US" dirty="0"/>
          </a:p>
        </p:txBody>
      </p:sp>
    </p:spTree>
    <p:extLst>
      <p:ext uri="{BB962C8B-B14F-4D97-AF65-F5344CB8AC3E}">
        <p14:creationId xmlns:p14="http://schemas.microsoft.com/office/powerpoint/2010/main" val="1545985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ECOLOGY</a:t>
            </a:r>
            <a:endParaRPr lang="en-US" dirty="0"/>
          </a:p>
        </p:txBody>
      </p:sp>
      <p:sp>
        <p:nvSpPr>
          <p:cNvPr id="3" name="Content Placeholder 2"/>
          <p:cNvSpPr>
            <a:spLocks noGrp="1"/>
          </p:cNvSpPr>
          <p:nvPr>
            <p:ph idx="1"/>
          </p:nvPr>
        </p:nvSpPr>
        <p:spPr>
          <a:xfrm>
            <a:off x="457200" y="3352800"/>
            <a:ext cx="8229600" cy="2773363"/>
          </a:xfrm>
        </p:spPr>
        <p:txBody>
          <a:bodyPr>
            <a:normAutofit fontScale="92500" lnSpcReduction="10000"/>
          </a:bodyPr>
          <a:lstStyle/>
          <a:p>
            <a:pPr marL="0" indent="0">
              <a:buNone/>
            </a:pPr>
            <a:r>
              <a:rPr lang="en-US" dirty="0" smtClean="0"/>
              <a:t>6. If the fox gets 150kcal of energy from the rabbit, how much does the grass have?</a:t>
            </a:r>
          </a:p>
          <a:p>
            <a:pPr marL="0" indent="0">
              <a:buNone/>
            </a:pPr>
            <a:r>
              <a:rPr lang="en-US" dirty="0" smtClean="0"/>
              <a:t>7. How much more is the energy the grass has than what the fox gets? (think in %) </a:t>
            </a:r>
          </a:p>
          <a:p>
            <a:pPr marL="0" indent="0">
              <a:buNone/>
            </a:pPr>
            <a:r>
              <a:rPr lang="en-US" dirty="0" smtClean="0"/>
              <a:t>8. What are 2 words for the type of organism the grass is? </a:t>
            </a:r>
            <a:endParaRPr lang="en-US" dirty="0"/>
          </a:p>
        </p:txBody>
      </p:sp>
      <p:pic>
        <p:nvPicPr>
          <p:cNvPr id="4" name="Picture 4" descr="http://t2.gstatic.com/images?q=tbn:ANd9GcSi1jQwsMh6z0LeVMICCNUX7vguYiZS5JMELbAmEOCNBMctbCs&amp;t=1&amp;usg=__vafE6i30Oibl40LlvYu1TaA84D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43000"/>
            <a:ext cx="4495800" cy="194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95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ECOLOGY</a:t>
            </a:r>
            <a:endParaRPr lang="en-US" dirty="0"/>
          </a:p>
        </p:txBody>
      </p:sp>
      <p:sp>
        <p:nvSpPr>
          <p:cNvPr id="3" name="Content Placeholder 2"/>
          <p:cNvSpPr>
            <a:spLocks noGrp="1"/>
          </p:cNvSpPr>
          <p:nvPr>
            <p:ph idx="1"/>
          </p:nvPr>
        </p:nvSpPr>
        <p:spPr>
          <a:xfrm>
            <a:off x="3810000" y="884237"/>
            <a:ext cx="5334000" cy="5287963"/>
          </a:xfrm>
        </p:spPr>
        <p:txBody>
          <a:bodyPr>
            <a:noAutofit/>
          </a:bodyPr>
          <a:lstStyle/>
          <a:p>
            <a:pPr marL="514350" indent="-514350">
              <a:buAutoNum type="arabicPeriod"/>
            </a:pPr>
            <a:r>
              <a:rPr lang="en-US" sz="2800" dirty="0" smtClean="0"/>
              <a:t>Picture A is of a bug living and feeding off of a dog’s digestive system. The dog is harmed. What type of relationship is this?</a:t>
            </a:r>
          </a:p>
          <a:p>
            <a:pPr marL="514350" indent="-514350">
              <a:buAutoNum type="arabicPeriod"/>
            </a:pPr>
            <a:r>
              <a:rPr lang="en-US" sz="2800" dirty="0" smtClean="0"/>
              <a:t>Picture B is a bird that helps clean bugs out of a zebra’s ear, what type of relationship is this? </a:t>
            </a:r>
          </a:p>
          <a:p>
            <a:pPr marL="514350" indent="-514350">
              <a:buAutoNum type="arabicPeriod"/>
            </a:pPr>
            <a:r>
              <a:rPr lang="en-US" sz="2800" dirty="0" smtClean="0"/>
              <a:t>Picture C are tag along fish that swim next to the shark. What type of relationship is this? </a:t>
            </a:r>
          </a:p>
        </p:txBody>
      </p:sp>
      <p:pic>
        <p:nvPicPr>
          <p:cNvPr id="9218" name="Picture 2" descr="http://www.beautifulonraw.com/raw-food-blog/wp-content/uploads/2012/03/Parasit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175260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cdn.c.photoshelter.com/img-get/I0000OAEhGEsKCy0/s/750/750/Symbiosis-Plains-Zebra-and-Red-billed-oxpecker-MG-1142-200905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124200"/>
            <a:ext cx="2336151" cy="155638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media-3.web.britannica.com/eb-media/13/141113-004-E1A568F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742728"/>
            <a:ext cx="3273425" cy="19342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0" y="1143000"/>
            <a:ext cx="735951" cy="646331"/>
          </a:xfrm>
          <a:prstGeom prst="rect">
            <a:avLst/>
          </a:prstGeom>
          <a:noFill/>
        </p:spPr>
        <p:txBody>
          <a:bodyPr wrap="square" rtlCol="0">
            <a:spAutoFit/>
          </a:bodyPr>
          <a:lstStyle/>
          <a:p>
            <a:r>
              <a:rPr lang="en-US" sz="3600" b="1" u="sng" dirty="0" smtClean="0"/>
              <a:t>A</a:t>
            </a:r>
            <a:endParaRPr lang="en-US" sz="3600" b="1" u="sng" dirty="0"/>
          </a:p>
        </p:txBody>
      </p:sp>
      <p:sp>
        <p:nvSpPr>
          <p:cNvPr id="8" name="TextBox 7"/>
          <p:cNvSpPr txBox="1"/>
          <p:nvPr/>
        </p:nvSpPr>
        <p:spPr>
          <a:xfrm>
            <a:off x="2970826" y="3717727"/>
            <a:ext cx="735951" cy="646331"/>
          </a:xfrm>
          <a:prstGeom prst="rect">
            <a:avLst/>
          </a:prstGeom>
          <a:noFill/>
        </p:spPr>
        <p:txBody>
          <a:bodyPr wrap="square" rtlCol="0">
            <a:spAutoFit/>
          </a:bodyPr>
          <a:lstStyle/>
          <a:p>
            <a:r>
              <a:rPr lang="en-US" sz="3600" b="1" u="sng" dirty="0" smtClean="0"/>
              <a:t>B</a:t>
            </a:r>
            <a:endParaRPr lang="en-US" sz="3600" b="1" u="sng" dirty="0"/>
          </a:p>
        </p:txBody>
      </p:sp>
      <p:sp>
        <p:nvSpPr>
          <p:cNvPr id="9" name="TextBox 8"/>
          <p:cNvSpPr txBox="1"/>
          <p:nvPr/>
        </p:nvSpPr>
        <p:spPr>
          <a:xfrm>
            <a:off x="3429000" y="5697375"/>
            <a:ext cx="735951" cy="646331"/>
          </a:xfrm>
          <a:prstGeom prst="rect">
            <a:avLst/>
          </a:prstGeom>
          <a:noFill/>
        </p:spPr>
        <p:txBody>
          <a:bodyPr wrap="square" rtlCol="0">
            <a:spAutoFit/>
          </a:bodyPr>
          <a:lstStyle/>
          <a:p>
            <a:r>
              <a:rPr lang="en-US" sz="3600" b="1" u="sng" dirty="0" smtClean="0"/>
              <a:t>C</a:t>
            </a:r>
            <a:endParaRPr lang="en-US" sz="3600" b="1" u="sng" dirty="0"/>
          </a:p>
        </p:txBody>
      </p:sp>
    </p:spTree>
    <p:extLst>
      <p:ext uri="{BB962C8B-B14F-4D97-AF65-F5344CB8AC3E}">
        <p14:creationId xmlns:p14="http://schemas.microsoft.com/office/powerpoint/2010/main" val="861800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INTERPRETING GRAPHS</a:t>
            </a:r>
            <a:endParaRPr lang="en-US" dirty="0"/>
          </a:p>
        </p:txBody>
      </p:sp>
      <p:pic>
        <p:nvPicPr>
          <p:cNvPr id="4" name="Picture 3"/>
          <p:cNvPicPr/>
          <p:nvPr/>
        </p:nvPicPr>
        <p:blipFill>
          <a:blip r:embed="rId3" cstate="print"/>
          <a:srcRect/>
          <a:stretch>
            <a:fillRect/>
          </a:stretch>
        </p:blipFill>
        <p:spPr bwMode="auto">
          <a:xfrm>
            <a:off x="2286001" y="1066800"/>
            <a:ext cx="4387215" cy="2514600"/>
          </a:xfrm>
          <a:prstGeom prst="rect">
            <a:avLst/>
          </a:prstGeom>
          <a:noFill/>
          <a:ln w="9525">
            <a:noFill/>
            <a:miter lim="800000"/>
            <a:headEnd/>
            <a:tailEnd/>
          </a:ln>
        </p:spPr>
      </p:pic>
      <p:sp>
        <p:nvSpPr>
          <p:cNvPr id="8" name="Content Placeholder 7"/>
          <p:cNvSpPr>
            <a:spLocks noGrp="1"/>
          </p:cNvSpPr>
          <p:nvPr>
            <p:ph idx="1"/>
          </p:nvPr>
        </p:nvSpPr>
        <p:spPr>
          <a:xfrm>
            <a:off x="685801" y="4038601"/>
            <a:ext cx="8000999" cy="2087563"/>
          </a:xfrm>
        </p:spPr>
        <p:txBody>
          <a:bodyPr>
            <a:normAutofit fontScale="70000" lnSpcReduction="20000"/>
          </a:bodyPr>
          <a:lstStyle/>
          <a:p>
            <a:pPr marL="514350" indent="-514350">
              <a:buAutoNum type="arabicPeriod"/>
            </a:pPr>
            <a:r>
              <a:rPr lang="en-US" dirty="0" smtClean="0"/>
              <a:t>Using the graph answer the following questions: </a:t>
            </a:r>
          </a:p>
          <a:p>
            <a:pPr marL="914400" indent="-225425">
              <a:buFont typeface="+mj-lt"/>
              <a:buAutoNum type="alphaLcPeriod"/>
            </a:pPr>
            <a:r>
              <a:rPr lang="en-US" dirty="0" smtClean="0"/>
              <a:t>At what point does the paramecium population stop growing? </a:t>
            </a:r>
          </a:p>
          <a:p>
            <a:pPr marL="914400" indent="-225425">
              <a:buFont typeface="+mj-lt"/>
              <a:buAutoNum type="alphaLcPeriod"/>
            </a:pPr>
            <a:r>
              <a:rPr lang="en-US" dirty="0" smtClean="0"/>
              <a:t>About how many paramecium are there at 5 minutes? </a:t>
            </a:r>
          </a:p>
          <a:p>
            <a:pPr marL="914400" indent="-225425">
              <a:buFont typeface="+mj-lt"/>
              <a:buAutoNum type="alphaLcPeriod"/>
            </a:pPr>
            <a:r>
              <a:rPr lang="en-US" dirty="0" smtClean="0"/>
              <a:t>What type of growth does this graph show? Logistic or exponential? </a:t>
            </a:r>
          </a:p>
        </p:txBody>
      </p:sp>
    </p:spTree>
    <p:extLst>
      <p:ext uri="{BB962C8B-B14F-4D97-AF65-F5344CB8AC3E}">
        <p14:creationId xmlns:p14="http://schemas.microsoft.com/office/powerpoint/2010/main" val="3910411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MC Questions</a:t>
            </a:r>
            <a:endParaRPr lang="en-US" dirty="0"/>
          </a:p>
        </p:txBody>
      </p:sp>
      <p:sp>
        <p:nvSpPr>
          <p:cNvPr id="3" name="Content Placeholder 2"/>
          <p:cNvSpPr>
            <a:spLocks noGrp="1"/>
          </p:cNvSpPr>
          <p:nvPr>
            <p:ph idx="1"/>
          </p:nvPr>
        </p:nvSpPr>
        <p:spPr>
          <a:xfrm>
            <a:off x="0" y="990600"/>
            <a:ext cx="9144000" cy="5867401"/>
          </a:xfrm>
        </p:spPr>
        <p:txBody>
          <a:bodyPr>
            <a:normAutofit fontScale="47500" lnSpcReduction="20000"/>
          </a:bodyPr>
          <a:lstStyle/>
          <a:p>
            <a:pPr marL="0" indent="0">
              <a:buNone/>
            </a:pPr>
            <a:r>
              <a:rPr lang="en-US" dirty="0" smtClean="0"/>
              <a:t>20. A group of individuals belonging to a single species that lives together in a defined area is called a(n)</a:t>
            </a:r>
          </a:p>
          <a:p>
            <a:pPr marL="0" indent="0">
              <a:buNone/>
            </a:pPr>
            <a:r>
              <a:rPr lang="en-US" dirty="0"/>
              <a:t>	</a:t>
            </a:r>
            <a:r>
              <a:rPr lang="en-US" dirty="0" smtClean="0"/>
              <a:t>a. population</a:t>
            </a:r>
          </a:p>
          <a:p>
            <a:pPr marL="0" indent="0">
              <a:buNone/>
            </a:pPr>
            <a:r>
              <a:rPr lang="en-US" dirty="0"/>
              <a:t>	</a:t>
            </a:r>
            <a:r>
              <a:rPr lang="en-US" dirty="0" smtClean="0"/>
              <a:t>b. ecosystem</a:t>
            </a:r>
          </a:p>
          <a:p>
            <a:pPr marL="0" indent="0">
              <a:buNone/>
            </a:pPr>
            <a:r>
              <a:rPr lang="en-US" dirty="0"/>
              <a:t>	</a:t>
            </a:r>
            <a:r>
              <a:rPr lang="en-US" dirty="0" smtClean="0"/>
              <a:t>c. community</a:t>
            </a:r>
          </a:p>
          <a:p>
            <a:pPr marL="0" indent="0">
              <a:buNone/>
            </a:pPr>
            <a:r>
              <a:rPr lang="en-US" dirty="0"/>
              <a:t>	</a:t>
            </a:r>
            <a:r>
              <a:rPr lang="en-US" dirty="0" smtClean="0"/>
              <a:t>d. biome</a:t>
            </a:r>
          </a:p>
          <a:p>
            <a:pPr marL="0" indent="0">
              <a:buNone/>
            </a:pPr>
            <a:r>
              <a:rPr lang="en-US" dirty="0" smtClean="0"/>
              <a:t>21. What percent of energy is transferred from one trophic level to the next?</a:t>
            </a:r>
          </a:p>
          <a:p>
            <a:pPr marL="0" indent="0">
              <a:buNone/>
            </a:pPr>
            <a:r>
              <a:rPr lang="en-US" dirty="0"/>
              <a:t>	</a:t>
            </a:r>
            <a:r>
              <a:rPr lang="en-US" dirty="0" smtClean="0"/>
              <a:t>a. 5%</a:t>
            </a:r>
          </a:p>
          <a:p>
            <a:pPr marL="0" indent="0">
              <a:buNone/>
            </a:pPr>
            <a:r>
              <a:rPr lang="en-US" dirty="0"/>
              <a:t>	</a:t>
            </a:r>
            <a:r>
              <a:rPr lang="en-US" dirty="0" smtClean="0"/>
              <a:t>b. 15%</a:t>
            </a:r>
          </a:p>
          <a:p>
            <a:pPr marL="0" indent="0">
              <a:buNone/>
            </a:pPr>
            <a:r>
              <a:rPr lang="en-US" dirty="0"/>
              <a:t>	</a:t>
            </a:r>
            <a:r>
              <a:rPr lang="en-US" dirty="0" smtClean="0"/>
              <a:t>c. 10%</a:t>
            </a:r>
          </a:p>
          <a:p>
            <a:pPr marL="0" indent="0">
              <a:buNone/>
            </a:pPr>
            <a:r>
              <a:rPr lang="en-US" dirty="0"/>
              <a:t>	</a:t>
            </a:r>
            <a:r>
              <a:rPr lang="en-US" dirty="0" smtClean="0"/>
              <a:t>d. 90%</a:t>
            </a:r>
          </a:p>
          <a:p>
            <a:pPr marL="514350" indent="-514350">
              <a:buAutoNum type="arabicPeriod" startAt="22"/>
            </a:pPr>
            <a:r>
              <a:rPr lang="en-US" dirty="0" smtClean="0"/>
              <a:t>What type of organisms are always on the bottom of a food chain or food pyramid?</a:t>
            </a:r>
          </a:p>
          <a:p>
            <a:pPr marL="400050" lvl="1" indent="0">
              <a:buNone/>
            </a:pPr>
            <a:r>
              <a:rPr lang="en-US" dirty="0" smtClean="0"/>
              <a:t>	a. consumers</a:t>
            </a:r>
          </a:p>
          <a:p>
            <a:pPr marL="400050" lvl="1" indent="0">
              <a:buNone/>
            </a:pPr>
            <a:r>
              <a:rPr lang="en-US" dirty="0"/>
              <a:t>	</a:t>
            </a:r>
            <a:r>
              <a:rPr lang="en-US" dirty="0" smtClean="0"/>
              <a:t>b. autotrophs</a:t>
            </a:r>
          </a:p>
          <a:p>
            <a:pPr marL="400050" lvl="1" indent="0">
              <a:buNone/>
            </a:pPr>
            <a:r>
              <a:rPr lang="en-US" dirty="0"/>
              <a:t>	</a:t>
            </a:r>
            <a:r>
              <a:rPr lang="en-US" dirty="0" smtClean="0"/>
              <a:t>c. herbivores</a:t>
            </a:r>
          </a:p>
          <a:p>
            <a:pPr marL="400050" lvl="1" indent="0">
              <a:buNone/>
            </a:pPr>
            <a:r>
              <a:rPr lang="en-US" dirty="0"/>
              <a:t>	</a:t>
            </a:r>
            <a:r>
              <a:rPr lang="en-US" dirty="0" smtClean="0"/>
              <a:t>d. carnivores</a:t>
            </a:r>
          </a:p>
          <a:p>
            <a:pPr marL="0" lvl="1" indent="0">
              <a:buNone/>
            </a:pPr>
            <a:r>
              <a:rPr lang="en-US" dirty="0" smtClean="0"/>
              <a:t>23. A relationship in which one organism is helped and another organism is neither helped nor hurt is called</a:t>
            </a:r>
          </a:p>
          <a:p>
            <a:pPr marL="0" lvl="1" indent="0">
              <a:buNone/>
            </a:pPr>
            <a:r>
              <a:rPr lang="en-US" dirty="0"/>
              <a:t>	</a:t>
            </a:r>
            <a:r>
              <a:rPr lang="en-US" dirty="0" smtClean="0"/>
              <a:t>a. mutualism</a:t>
            </a:r>
          </a:p>
          <a:p>
            <a:pPr marL="0" lvl="1" indent="0">
              <a:buNone/>
            </a:pPr>
            <a:r>
              <a:rPr lang="en-US" dirty="0"/>
              <a:t>	</a:t>
            </a:r>
            <a:r>
              <a:rPr lang="en-US" dirty="0" smtClean="0"/>
              <a:t>b. commensalism</a:t>
            </a:r>
          </a:p>
          <a:p>
            <a:pPr marL="0" lvl="1" indent="0">
              <a:buNone/>
            </a:pPr>
            <a:r>
              <a:rPr lang="en-US" dirty="0"/>
              <a:t>	</a:t>
            </a:r>
            <a:r>
              <a:rPr lang="en-US" dirty="0" smtClean="0"/>
              <a:t>c. parasitism</a:t>
            </a:r>
          </a:p>
          <a:p>
            <a:pPr marL="0" lvl="1" indent="0">
              <a:buNone/>
            </a:pPr>
            <a:r>
              <a:rPr lang="en-US" dirty="0"/>
              <a:t>	</a:t>
            </a:r>
            <a:r>
              <a:rPr lang="en-US" dirty="0" smtClean="0"/>
              <a:t>d. predation </a:t>
            </a:r>
          </a:p>
          <a:p>
            <a:pPr marL="0" lvl="1" indent="0">
              <a:buNone/>
            </a:pPr>
            <a:r>
              <a:rPr lang="en-US" dirty="0" smtClean="0"/>
              <a:t>24. The maximum number of organisms of a particular species that can be supported by an environment is called</a:t>
            </a:r>
          </a:p>
          <a:p>
            <a:pPr marL="0" lvl="1" indent="0">
              <a:buNone/>
            </a:pPr>
            <a:r>
              <a:rPr lang="en-US" dirty="0"/>
              <a:t>	</a:t>
            </a:r>
            <a:r>
              <a:rPr lang="en-US" dirty="0" smtClean="0"/>
              <a:t>a. logistic growth</a:t>
            </a:r>
          </a:p>
          <a:p>
            <a:pPr marL="0" lvl="1" indent="0">
              <a:buNone/>
            </a:pPr>
            <a:r>
              <a:rPr lang="en-US" dirty="0"/>
              <a:t>	</a:t>
            </a:r>
            <a:r>
              <a:rPr lang="en-US" dirty="0" smtClean="0"/>
              <a:t>b. carrying capacity</a:t>
            </a:r>
          </a:p>
          <a:p>
            <a:pPr marL="0" lvl="1" indent="0">
              <a:buNone/>
            </a:pPr>
            <a:r>
              <a:rPr lang="en-US" dirty="0"/>
              <a:t>	</a:t>
            </a:r>
            <a:r>
              <a:rPr lang="en-US" dirty="0" smtClean="0"/>
              <a:t>c. exponential growth</a:t>
            </a:r>
          </a:p>
          <a:p>
            <a:pPr marL="0" lvl="1" indent="0">
              <a:buNone/>
            </a:pPr>
            <a:r>
              <a:rPr lang="en-US" dirty="0"/>
              <a:t>	</a:t>
            </a:r>
            <a:r>
              <a:rPr lang="en-US" dirty="0" smtClean="0"/>
              <a:t>d. population density </a:t>
            </a:r>
          </a:p>
        </p:txBody>
      </p:sp>
    </p:spTree>
    <p:extLst>
      <p:ext uri="{BB962C8B-B14F-4D97-AF65-F5344CB8AC3E}">
        <p14:creationId xmlns:p14="http://schemas.microsoft.com/office/powerpoint/2010/main" val="3863378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2401"/>
            <a:ext cx="8229600" cy="2163763"/>
          </a:xfrm>
        </p:spPr>
        <p:txBody>
          <a:bodyPr>
            <a:normAutofit lnSpcReduction="10000"/>
          </a:bodyPr>
          <a:lstStyle/>
          <a:p>
            <a:pPr marL="514350" indent="-514350">
              <a:buAutoNum type="arabicPeriod"/>
            </a:pPr>
            <a:r>
              <a:rPr lang="en-US" dirty="0" smtClean="0"/>
              <a:t>What is cell A?</a:t>
            </a:r>
          </a:p>
          <a:p>
            <a:pPr marL="514350" indent="-514350">
              <a:buAutoNum type="arabicPeriod"/>
            </a:pPr>
            <a:r>
              <a:rPr lang="en-US" dirty="0" smtClean="0"/>
              <a:t>What is cell B? </a:t>
            </a:r>
          </a:p>
          <a:p>
            <a:pPr marL="514350" indent="-514350">
              <a:buFont typeface="Arial" pitchFamily="34" charset="0"/>
              <a:buAutoNum type="arabicPeriod"/>
            </a:pPr>
            <a:r>
              <a:rPr lang="en-US" dirty="0"/>
              <a:t>What’s the biggest difference between these two cells? </a:t>
            </a:r>
          </a:p>
          <a:p>
            <a:pPr marL="514350" indent="-514350">
              <a:buAutoNum type="arabicPeriod"/>
            </a:pPr>
            <a:endParaRPr lang="en-US" dirty="0"/>
          </a:p>
        </p:txBody>
      </p:sp>
      <p:pic>
        <p:nvPicPr>
          <p:cNvPr id="6" name="Picture 10" descr="http://www.microscopy-uk.org.uk/mag/wimsmall/extra/rotiw.jpg"/>
          <p:cNvPicPr>
            <a:picLocks noChangeAspect="1" noChangeArrowheads="1"/>
          </p:cNvPicPr>
          <p:nvPr/>
        </p:nvPicPr>
        <p:blipFill>
          <a:blip r:embed="rId2" cstate="print"/>
          <a:srcRect/>
          <a:stretch>
            <a:fillRect/>
          </a:stretch>
        </p:blipFill>
        <p:spPr bwMode="auto">
          <a:xfrm>
            <a:off x="838201" y="304800"/>
            <a:ext cx="4554244" cy="2743200"/>
          </a:xfrm>
          <a:prstGeom prst="rect">
            <a:avLst/>
          </a:prstGeom>
          <a:noFill/>
        </p:spPr>
      </p:pic>
      <p:pic>
        <p:nvPicPr>
          <p:cNvPr id="7" name="Picture 2" descr="http://media.treehugger.com/assets/images/2011/10/bacteria20hydrocarbons-jj-001.jpg"/>
          <p:cNvPicPr>
            <a:picLocks noChangeAspect="1" noChangeArrowheads="1"/>
          </p:cNvPicPr>
          <p:nvPr/>
        </p:nvPicPr>
        <p:blipFill>
          <a:blip r:embed="rId3" cstate="print"/>
          <a:srcRect/>
          <a:stretch>
            <a:fillRect/>
          </a:stretch>
        </p:blipFill>
        <p:spPr bwMode="auto">
          <a:xfrm>
            <a:off x="5418111" y="1981201"/>
            <a:ext cx="3276600" cy="2566670"/>
          </a:xfrm>
          <a:prstGeom prst="rect">
            <a:avLst/>
          </a:prstGeom>
          <a:noFill/>
        </p:spPr>
      </p:pic>
      <p:sp>
        <p:nvSpPr>
          <p:cNvPr id="5" name="TextBox 4"/>
          <p:cNvSpPr txBox="1"/>
          <p:nvPr/>
        </p:nvSpPr>
        <p:spPr>
          <a:xfrm>
            <a:off x="990601" y="733307"/>
            <a:ext cx="5715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a:t>A</a:t>
            </a:r>
          </a:p>
        </p:txBody>
      </p:sp>
      <p:sp>
        <p:nvSpPr>
          <p:cNvPr id="9" name="TextBox 8"/>
          <p:cNvSpPr txBox="1"/>
          <p:nvPr/>
        </p:nvSpPr>
        <p:spPr>
          <a:xfrm>
            <a:off x="8001001" y="1532038"/>
            <a:ext cx="5715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smtClean="0"/>
              <a:t>B</a:t>
            </a:r>
            <a:endParaRPr lang="en-US" sz="3600" b="1" dirty="0"/>
          </a:p>
        </p:txBody>
      </p:sp>
    </p:spTree>
    <p:extLst>
      <p:ext uri="{BB962C8B-B14F-4D97-AF65-F5344CB8AC3E}">
        <p14:creationId xmlns:p14="http://schemas.microsoft.com/office/powerpoint/2010/main" val="1983670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ELLS</a:t>
            </a:r>
            <a:endParaRPr lang="en-US" dirty="0"/>
          </a:p>
        </p:txBody>
      </p:sp>
      <p:pic>
        <p:nvPicPr>
          <p:cNvPr id="4" name="Picture 4" descr="http://web.jjay.cuny.edu/~acarpi/NSC/images/cell.g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295401"/>
            <a:ext cx="5156835" cy="42973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1.gstatic.com/images?q=tbn:ANd9GcTPtxw1tem3h26S1WZnMxiwuO76gKT4fx7GiC3ZbvEiBbRevlMk18PCWME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219200"/>
            <a:ext cx="3886200" cy="43240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52600" y="5543285"/>
            <a:ext cx="60960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dirty="0" smtClean="0"/>
              <a:t>A</a:t>
            </a:r>
            <a:endParaRPr lang="en-US" sz="4400" dirty="0"/>
          </a:p>
        </p:txBody>
      </p:sp>
      <p:sp>
        <p:nvSpPr>
          <p:cNvPr id="7" name="TextBox 6"/>
          <p:cNvSpPr txBox="1"/>
          <p:nvPr/>
        </p:nvSpPr>
        <p:spPr>
          <a:xfrm>
            <a:off x="6781800" y="5516816"/>
            <a:ext cx="60960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dirty="0" smtClean="0"/>
              <a:t>B</a:t>
            </a:r>
            <a:endParaRPr lang="en-US" sz="4400" dirty="0"/>
          </a:p>
        </p:txBody>
      </p:sp>
    </p:spTree>
    <p:extLst>
      <p:ext uri="{BB962C8B-B14F-4D97-AF65-F5344CB8AC3E}">
        <p14:creationId xmlns:p14="http://schemas.microsoft.com/office/powerpoint/2010/main" val="1688972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two pictures of the cells answer the following questions: </a:t>
            </a:r>
            <a:endParaRPr lang="en-US" dirty="0"/>
          </a:p>
        </p:txBody>
      </p:sp>
      <p:sp>
        <p:nvSpPr>
          <p:cNvPr id="3" name="Content Placeholder 2"/>
          <p:cNvSpPr>
            <a:spLocks noGrp="1"/>
          </p:cNvSpPr>
          <p:nvPr>
            <p:ph idx="1"/>
          </p:nvPr>
        </p:nvSpPr>
        <p:spPr>
          <a:xfrm>
            <a:off x="457200" y="2209801"/>
            <a:ext cx="8229600" cy="3916363"/>
          </a:xfrm>
        </p:spPr>
        <p:txBody>
          <a:bodyPr>
            <a:normAutofit/>
          </a:bodyPr>
          <a:lstStyle/>
          <a:p>
            <a:pPr marL="514350" indent="-514350">
              <a:buAutoNum type="arabicPeriod"/>
            </a:pPr>
            <a:r>
              <a:rPr lang="en-US" sz="4400" dirty="0" smtClean="0"/>
              <a:t>What type of cell is A?</a:t>
            </a:r>
          </a:p>
          <a:p>
            <a:pPr marL="514350" indent="-514350">
              <a:buAutoNum type="arabicPeriod"/>
            </a:pPr>
            <a:r>
              <a:rPr lang="en-US" sz="4400" dirty="0" smtClean="0"/>
              <a:t>What type of cell is B?</a:t>
            </a:r>
          </a:p>
          <a:p>
            <a:pPr marL="514350" indent="-514350">
              <a:buAutoNum type="arabicPeriod"/>
            </a:pPr>
            <a:r>
              <a:rPr lang="en-US" sz="4400" dirty="0" smtClean="0"/>
              <a:t>Name 3 organelles that are different in the two cells? </a:t>
            </a:r>
            <a:endParaRPr lang="en-US" sz="4400" dirty="0"/>
          </a:p>
        </p:txBody>
      </p:sp>
    </p:spTree>
    <p:extLst>
      <p:ext uri="{BB962C8B-B14F-4D97-AF65-F5344CB8AC3E}">
        <p14:creationId xmlns:p14="http://schemas.microsoft.com/office/powerpoint/2010/main" val="5938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ORGANELLES</a:t>
            </a:r>
            <a:endParaRPr lang="en-US" dirty="0"/>
          </a:p>
        </p:txBody>
      </p:sp>
      <p:sp>
        <p:nvSpPr>
          <p:cNvPr id="3" name="Content Placeholder 2"/>
          <p:cNvSpPr>
            <a:spLocks noGrp="1"/>
          </p:cNvSpPr>
          <p:nvPr>
            <p:ph idx="1"/>
          </p:nvPr>
        </p:nvSpPr>
        <p:spPr/>
        <p:txBody>
          <a:bodyPr/>
          <a:lstStyle/>
          <a:p>
            <a:pPr marL="0" indent="0">
              <a:buNone/>
            </a:pPr>
            <a:r>
              <a:rPr lang="en-US" dirty="0" smtClean="0"/>
              <a:t>Answer the following questions: </a:t>
            </a:r>
          </a:p>
          <a:p>
            <a:pPr marL="0" indent="0">
              <a:buNone/>
            </a:pPr>
            <a:endParaRPr lang="en-US" dirty="0"/>
          </a:p>
          <a:p>
            <a:pPr marL="514350" indent="-514350">
              <a:buAutoNum type="arabicPeriod"/>
            </a:pPr>
            <a:r>
              <a:rPr lang="en-US" dirty="0" smtClean="0"/>
              <a:t>What “organelles” do prokaryotic cells have? </a:t>
            </a:r>
          </a:p>
          <a:p>
            <a:pPr marL="514350" indent="-514350">
              <a:buAutoNum type="arabicPeriod"/>
            </a:pPr>
            <a:r>
              <a:rPr lang="en-US" dirty="0" smtClean="0"/>
              <a:t>What organelle makes proteins?</a:t>
            </a:r>
          </a:p>
          <a:p>
            <a:pPr marL="514350" indent="-514350">
              <a:buAutoNum type="arabicPeriod"/>
            </a:pPr>
            <a:r>
              <a:rPr lang="en-US" dirty="0" smtClean="0"/>
              <a:t>What is the function of the nucleus?</a:t>
            </a:r>
          </a:p>
          <a:p>
            <a:pPr marL="514350" indent="-514350">
              <a:buAutoNum type="arabicPeriod"/>
            </a:pPr>
            <a:r>
              <a:rPr lang="en-US" dirty="0" smtClean="0"/>
              <a:t>What is the function of the chloroplast? </a:t>
            </a:r>
          </a:p>
          <a:p>
            <a:pPr marL="514350" indent="-514350">
              <a:buAutoNum type="arabicPeriod"/>
            </a:pPr>
            <a:r>
              <a:rPr lang="en-US" dirty="0" smtClean="0"/>
              <a:t>What is the function of the Golgi Apparatus? </a:t>
            </a:r>
            <a:endParaRPr lang="en-US" dirty="0"/>
          </a:p>
        </p:txBody>
      </p:sp>
    </p:spTree>
    <p:extLst>
      <p:ext uri="{BB962C8B-B14F-4D97-AF65-F5344CB8AC3E}">
        <p14:creationId xmlns:p14="http://schemas.microsoft.com/office/powerpoint/2010/main" val="339157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MC Questions</a:t>
            </a:r>
            <a:endParaRPr lang="en-US" dirty="0"/>
          </a:p>
        </p:txBody>
      </p:sp>
      <p:sp>
        <p:nvSpPr>
          <p:cNvPr id="3" name="Content Placeholder 2"/>
          <p:cNvSpPr>
            <a:spLocks noGrp="1"/>
          </p:cNvSpPr>
          <p:nvPr>
            <p:ph idx="1"/>
          </p:nvPr>
        </p:nvSpPr>
        <p:spPr>
          <a:xfrm>
            <a:off x="304800" y="685800"/>
            <a:ext cx="8686800" cy="5791201"/>
          </a:xfrm>
        </p:spPr>
        <p:txBody>
          <a:bodyPr>
            <a:noAutofit/>
          </a:bodyPr>
          <a:lstStyle/>
          <a:p>
            <a:pPr marL="0" indent="0">
              <a:buNone/>
            </a:pPr>
            <a:r>
              <a:rPr lang="en-US" sz="1600" dirty="0" smtClean="0"/>
              <a:t>25. If a scientist was looking under the microscope, what structure would indicate the type of cell he/she was looking at? </a:t>
            </a:r>
          </a:p>
          <a:p>
            <a:pPr marL="914400" lvl="1" indent="-514350">
              <a:buAutoNum type="alphaLcPeriod"/>
            </a:pPr>
            <a:r>
              <a:rPr lang="en-US" sz="1600" dirty="0" smtClean="0"/>
              <a:t>Cell membrane</a:t>
            </a:r>
          </a:p>
          <a:p>
            <a:pPr marL="914400" lvl="1" indent="-514350">
              <a:buAutoNum type="alphaLcPeriod"/>
            </a:pPr>
            <a:r>
              <a:rPr lang="en-US" sz="1600" dirty="0" smtClean="0"/>
              <a:t>Nucleus</a:t>
            </a:r>
          </a:p>
          <a:p>
            <a:pPr marL="914400" lvl="1" indent="-514350">
              <a:buAutoNum type="alphaLcPeriod"/>
            </a:pPr>
            <a:r>
              <a:rPr lang="en-US" sz="1600" dirty="0" smtClean="0"/>
              <a:t>Cytoplasm</a:t>
            </a:r>
          </a:p>
          <a:p>
            <a:pPr marL="914400" lvl="1" indent="-514350">
              <a:buAutoNum type="alphaLcPeriod"/>
            </a:pPr>
            <a:r>
              <a:rPr lang="en-US" sz="1600" dirty="0" smtClean="0"/>
              <a:t>Ribosome</a:t>
            </a:r>
          </a:p>
          <a:p>
            <a:pPr marL="0" lvl="1" indent="0">
              <a:buNone/>
            </a:pPr>
            <a:r>
              <a:rPr lang="en-US" sz="1600" dirty="0" smtClean="0"/>
              <a:t>26. What distinguishes a cell from a plant versus an animal cell?</a:t>
            </a:r>
          </a:p>
          <a:p>
            <a:pPr marL="914400" lvl="1" indent="-514350">
              <a:buAutoNum type="alphaLcPeriod"/>
            </a:pPr>
            <a:r>
              <a:rPr lang="en-US" sz="1600" dirty="0" smtClean="0"/>
              <a:t>Nucleus</a:t>
            </a:r>
          </a:p>
          <a:p>
            <a:pPr marL="914400" lvl="1" indent="-514350">
              <a:buAutoNum type="alphaLcPeriod"/>
            </a:pPr>
            <a:r>
              <a:rPr lang="en-US" sz="1600" dirty="0" smtClean="0"/>
              <a:t>Endoplasmic Reticulum</a:t>
            </a:r>
          </a:p>
          <a:p>
            <a:pPr marL="914400" lvl="1" indent="-514350">
              <a:buAutoNum type="alphaLcPeriod"/>
            </a:pPr>
            <a:r>
              <a:rPr lang="en-US" sz="1600" dirty="0" smtClean="0"/>
              <a:t>Chloroplast</a:t>
            </a:r>
          </a:p>
          <a:p>
            <a:pPr marL="914400" lvl="1" indent="-514350">
              <a:buAutoNum type="alphaLcPeriod"/>
            </a:pPr>
            <a:r>
              <a:rPr lang="en-US" sz="1600" dirty="0" smtClean="0"/>
              <a:t>Cell Membrane</a:t>
            </a:r>
          </a:p>
          <a:p>
            <a:pPr marL="0" lvl="1" indent="0">
              <a:buNone/>
            </a:pPr>
            <a:r>
              <a:rPr lang="en-US" sz="1600" dirty="0" smtClean="0"/>
              <a:t>27. The nucleus of the cell </a:t>
            </a:r>
          </a:p>
          <a:p>
            <a:pPr marL="914400" lvl="1" indent="-514350">
              <a:buAutoNum type="alphaLcPeriod"/>
            </a:pPr>
            <a:r>
              <a:rPr lang="en-US" sz="1600" dirty="0" smtClean="0"/>
              <a:t>Acts as the gatekeeper</a:t>
            </a:r>
          </a:p>
          <a:p>
            <a:pPr marL="914400" lvl="1" indent="-514350">
              <a:buAutoNum type="alphaLcPeriod"/>
            </a:pPr>
            <a:r>
              <a:rPr lang="en-US" sz="1600" dirty="0" smtClean="0"/>
              <a:t>Makes protein</a:t>
            </a:r>
          </a:p>
          <a:p>
            <a:pPr marL="914400" lvl="1" indent="-514350">
              <a:buAutoNum type="alphaLcPeriod"/>
            </a:pPr>
            <a:r>
              <a:rPr lang="en-US" sz="1600" dirty="0" smtClean="0"/>
              <a:t>Controls all cell functions</a:t>
            </a:r>
          </a:p>
          <a:p>
            <a:pPr marL="914400" lvl="1" indent="-514350">
              <a:buAutoNum type="alphaLcPeriod"/>
            </a:pPr>
            <a:r>
              <a:rPr lang="en-US" sz="1600" dirty="0" smtClean="0"/>
              <a:t>Digests waste material</a:t>
            </a:r>
          </a:p>
          <a:p>
            <a:pPr marL="0" lvl="1" indent="0">
              <a:buNone/>
            </a:pPr>
            <a:r>
              <a:rPr lang="en-US" sz="1600" dirty="0" smtClean="0"/>
              <a:t>28. Which of the following is considered a prokaryotic cell?</a:t>
            </a:r>
          </a:p>
          <a:p>
            <a:pPr marL="914400" lvl="1" indent="-514350">
              <a:buAutoNum type="alphaLcPeriod"/>
            </a:pPr>
            <a:r>
              <a:rPr lang="en-US" sz="1600" dirty="0" smtClean="0"/>
              <a:t>Animal</a:t>
            </a:r>
          </a:p>
          <a:p>
            <a:pPr marL="914400" lvl="1" indent="-514350">
              <a:buAutoNum type="alphaLcPeriod"/>
            </a:pPr>
            <a:r>
              <a:rPr lang="en-US" sz="1600" dirty="0" smtClean="0"/>
              <a:t>Plant</a:t>
            </a:r>
          </a:p>
          <a:p>
            <a:pPr marL="914400" lvl="1" indent="-514350">
              <a:buAutoNum type="alphaLcPeriod"/>
            </a:pPr>
            <a:r>
              <a:rPr lang="en-US" sz="1600" dirty="0" smtClean="0"/>
              <a:t>Bacteria</a:t>
            </a:r>
          </a:p>
          <a:p>
            <a:pPr marL="914400" lvl="1" indent="-514350">
              <a:buAutoNum type="alphaLcPeriod"/>
            </a:pPr>
            <a:r>
              <a:rPr lang="en-US" sz="1600" dirty="0" smtClean="0"/>
              <a:t>Fungi</a:t>
            </a:r>
          </a:p>
          <a:p>
            <a:pPr marL="400050" lvl="1" indent="0">
              <a:buNone/>
            </a:pPr>
            <a:r>
              <a:rPr lang="en-US" sz="1600" dirty="0" smtClean="0"/>
              <a:t> </a:t>
            </a:r>
            <a:endParaRPr lang="en-US" sz="1600" dirty="0"/>
          </a:p>
        </p:txBody>
      </p:sp>
    </p:spTree>
    <p:extLst>
      <p:ext uri="{BB962C8B-B14F-4D97-AF65-F5344CB8AC3E}">
        <p14:creationId xmlns:p14="http://schemas.microsoft.com/office/powerpoint/2010/main" val="3662052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600201"/>
            <a:ext cx="4114800" cy="4525963"/>
          </a:xfrm>
        </p:spPr>
        <p:txBody>
          <a:bodyPr/>
          <a:lstStyle/>
          <a:p>
            <a:pPr marL="514350" indent="-514350">
              <a:buAutoNum type="arabicPeriod"/>
            </a:pPr>
            <a:r>
              <a:rPr lang="en-US" dirty="0" smtClean="0"/>
              <a:t>This picture represents facilitated diffusion.  Describe how facilitated diffusion moves molecules into and out of the cell. </a:t>
            </a:r>
          </a:p>
          <a:p>
            <a:pPr marL="514350" indent="-514350">
              <a:buAutoNum type="arabicPeriod"/>
            </a:pP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43" t="19437" r="13763" b="32394"/>
          <a:stretch/>
        </p:blipFill>
        <p:spPr bwMode="auto">
          <a:xfrm>
            <a:off x="373464" y="1295400"/>
            <a:ext cx="3962400" cy="3124200"/>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838200" y="228600"/>
            <a:ext cx="7543800" cy="584775"/>
          </a:xfrm>
          <a:prstGeom prst="rect">
            <a:avLst/>
          </a:prstGeom>
          <a:noFill/>
        </p:spPr>
        <p:txBody>
          <a:bodyPr wrap="square" rtlCol="0">
            <a:spAutoFit/>
          </a:bodyPr>
          <a:lstStyle/>
          <a:p>
            <a:r>
              <a:rPr lang="en-US" sz="3200" dirty="0" smtClean="0"/>
              <a:t>Cell Transport</a:t>
            </a:r>
            <a:endParaRPr lang="en-US" sz="3200" dirty="0"/>
          </a:p>
        </p:txBody>
      </p:sp>
    </p:spTree>
    <p:extLst>
      <p:ext uri="{BB962C8B-B14F-4D97-AF65-F5344CB8AC3E}">
        <p14:creationId xmlns:p14="http://schemas.microsoft.com/office/powerpoint/2010/main" val="2344421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981200"/>
            <a:ext cx="8229600" cy="4525963"/>
          </a:xfrm>
        </p:spPr>
        <p:txBody>
          <a:bodyPr/>
          <a:lstStyle/>
          <a:p>
            <a:pPr marL="0" indent="0">
              <a:buNone/>
            </a:pPr>
            <a:endParaRPr lang="en-US" dirty="0" smtClean="0"/>
          </a:p>
          <a:p>
            <a:pPr marL="0" indent="0">
              <a:buNone/>
            </a:pPr>
            <a:r>
              <a:rPr lang="en-US" dirty="0" smtClean="0"/>
              <a:t>HYPOTONIC, HYPERTONIC, ISOTONIC? </a:t>
            </a:r>
            <a:endParaRPr lang="en-US" dirty="0"/>
          </a:p>
          <a:p>
            <a:pPr marL="514350" indent="-514350">
              <a:buFont typeface="+mj-lt"/>
              <a:buAutoNum type="arabicPeriod"/>
            </a:pPr>
            <a:r>
              <a:rPr lang="en-US" dirty="0" smtClean="0"/>
              <a:t>What type of situation is this picture? Where would the molecules moves?</a:t>
            </a:r>
          </a:p>
          <a:p>
            <a:pPr marL="514350" indent="-514350">
              <a:buFont typeface="+mj-lt"/>
              <a:buAutoNum type="arabicPeriod"/>
            </a:pPr>
            <a:r>
              <a:rPr lang="en-US" dirty="0"/>
              <a:t>What type of situation is this picture? Where would the molecules moves?</a:t>
            </a:r>
          </a:p>
          <a:p>
            <a:pPr marL="514350" indent="-514350">
              <a:buFont typeface="+mj-lt"/>
              <a:buAutoNum type="arabicPeriod"/>
            </a:pPr>
            <a:r>
              <a:rPr lang="en-US" dirty="0"/>
              <a:t>What type of situation is this picture? Where would the molecules moves?</a:t>
            </a:r>
          </a:p>
          <a:p>
            <a:pPr marL="0" indent="0">
              <a:buNone/>
            </a:pPr>
            <a:endParaRPr lang="en-US" dirty="0"/>
          </a:p>
        </p:txBody>
      </p:sp>
      <p:pic>
        <p:nvPicPr>
          <p:cNvPr id="1028" name="Picture 4" descr="http://www.biologycorner.com/resources/beakers_solutio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7444"/>
            <a:ext cx="5943600" cy="23450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533400"/>
            <a:ext cx="609600" cy="584775"/>
          </a:xfrm>
          <a:prstGeom prst="rect">
            <a:avLst/>
          </a:prstGeom>
          <a:noFill/>
        </p:spPr>
        <p:txBody>
          <a:bodyPr wrap="square" rtlCol="0">
            <a:spAutoFit/>
          </a:bodyPr>
          <a:lstStyle/>
          <a:p>
            <a:pPr algn="ctr"/>
            <a:r>
              <a:rPr lang="en-US" sz="3200" b="1" dirty="0" smtClean="0"/>
              <a:t>1</a:t>
            </a:r>
            <a:endParaRPr lang="en-US" sz="3200" b="1" dirty="0"/>
          </a:p>
        </p:txBody>
      </p:sp>
      <p:sp>
        <p:nvSpPr>
          <p:cNvPr id="8" name="TextBox 7"/>
          <p:cNvSpPr txBox="1"/>
          <p:nvPr/>
        </p:nvSpPr>
        <p:spPr>
          <a:xfrm>
            <a:off x="3945988" y="732874"/>
            <a:ext cx="609600" cy="584775"/>
          </a:xfrm>
          <a:prstGeom prst="rect">
            <a:avLst/>
          </a:prstGeom>
          <a:noFill/>
        </p:spPr>
        <p:txBody>
          <a:bodyPr wrap="square" rtlCol="0">
            <a:spAutoFit/>
          </a:bodyPr>
          <a:lstStyle/>
          <a:p>
            <a:pPr algn="ctr"/>
            <a:r>
              <a:rPr lang="en-US" sz="3200" b="1" dirty="0" smtClean="0"/>
              <a:t>2</a:t>
            </a:r>
            <a:endParaRPr lang="en-US" sz="3200" b="1" dirty="0"/>
          </a:p>
        </p:txBody>
      </p:sp>
      <p:sp>
        <p:nvSpPr>
          <p:cNvPr id="9" name="TextBox 8"/>
          <p:cNvSpPr txBox="1"/>
          <p:nvPr/>
        </p:nvSpPr>
        <p:spPr>
          <a:xfrm>
            <a:off x="5638800" y="704350"/>
            <a:ext cx="609600" cy="584775"/>
          </a:xfrm>
          <a:prstGeom prst="rect">
            <a:avLst/>
          </a:prstGeom>
          <a:noFill/>
        </p:spPr>
        <p:txBody>
          <a:bodyPr wrap="square" rtlCol="0">
            <a:spAutoFit/>
          </a:bodyPr>
          <a:lstStyle/>
          <a:p>
            <a:pPr algn="ctr"/>
            <a:r>
              <a:rPr lang="en-US" sz="3200" b="1" dirty="0" smtClean="0"/>
              <a:t>3</a:t>
            </a:r>
            <a:endParaRPr lang="en-US" sz="3200" b="1" dirty="0"/>
          </a:p>
        </p:txBody>
      </p:sp>
    </p:spTree>
    <p:extLst>
      <p:ext uri="{BB962C8B-B14F-4D97-AF65-F5344CB8AC3E}">
        <p14:creationId xmlns:p14="http://schemas.microsoft.com/office/powerpoint/2010/main" val="1945073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91600" cy="5410200"/>
          </a:xfrm>
        </p:spPr>
        <p:txBody>
          <a:bodyPr>
            <a:normAutofit fontScale="62500" lnSpcReduction="20000"/>
          </a:bodyPr>
          <a:lstStyle/>
          <a:p>
            <a:pPr marL="0" lvl="0" indent="0">
              <a:buNone/>
            </a:pPr>
            <a:r>
              <a:rPr lang="en-US" dirty="0" smtClean="0"/>
              <a:t>29. _______________ </a:t>
            </a:r>
            <a:r>
              <a:rPr lang="en-US" dirty="0"/>
              <a:t>is water molecules </a:t>
            </a:r>
            <a:r>
              <a:rPr lang="en-US" dirty="0" smtClean="0"/>
              <a:t>going </a:t>
            </a:r>
            <a:r>
              <a:rPr lang="en-US" dirty="0"/>
              <a:t>from high to low concentration across a selectively permeable membrane</a:t>
            </a:r>
            <a:r>
              <a:rPr lang="en-US" dirty="0" smtClean="0"/>
              <a:t>.</a:t>
            </a:r>
          </a:p>
          <a:p>
            <a:pPr marL="514350" lvl="0" indent="-282575">
              <a:buAutoNum type="alphaLcPeriod"/>
            </a:pPr>
            <a:r>
              <a:rPr lang="en-US" dirty="0" smtClean="0"/>
              <a:t>Diffusion       b</a:t>
            </a:r>
            <a:r>
              <a:rPr lang="en-US" dirty="0"/>
              <a:t>. </a:t>
            </a:r>
            <a:r>
              <a:rPr lang="en-US" dirty="0" smtClean="0"/>
              <a:t>osmosis      </a:t>
            </a:r>
            <a:r>
              <a:rPr lang="en-US" dirty="0"/>
              <a:t>c. facilitated </a:t>
            </a:r>
            <a:r>
              <a:rPr lang="en-US" dirty="0" smtClean="0"/>
              <a:t>diffusion      </a:t>
            </a:r>
            <a:r>
              <a:rPr lang="en-US" dirty="0"/>
              <a:t>d. active </a:t>
            </a:r>
            <a:r>
              <a:rPr lang="en-US" dirty="0" smtClean="0"/>
              <a:t>transport</a:t>
            </a:r>
          </a:p>
          <a:p>
            <a:pPr marL="0" lvl="0" indent="0">
              <a:buNone/>
            </a:pPr>
            <a:endParaRPr lang="en-US" dirty="0"/>
          </a:p>
          <a:p>
            <a:pPr marL="0" lvl="0" indent="0">
              <a:buNone/>
            </a:pPr>
            <a:r>
              <a:rPr lang="en-US" dirty="0" smtClean="0"/>
              <a:t>30. __________________ </a:t>
            </a:r>
            <a:r>
              <a:rPr lang="en-US" dirty="0"/>
              <a:t>occurs when molecules go from low to high concentration across a membrane.</a:t>
            </a:r>
          </a:p>
          <a:p>
            <a:pPr marL="514350" lvl="0" indent="-168275">
              <a:buAutoNum type="alphaLcPeriod"/>
            </a:pPr>
            <a:r>
              <a:rPr lang="en-US" dirty="0" smtClean="0"/>
              <a:t>Diffusion     </a:t>
            </a:r>
            <a:r>
              <a:rPr lang="en-US" dirty="0"/>
              <a:t>b. osmosis </a:t>
            </a:r>
            <a:r>
              <a:rPr lang="en-US" dirty="0" smtClean="0"/>
              <a:t>       c</a:t>
            </a:r>
            <a:r>
              <a:rPr lang="en-US" dirty="0"/>
              <a:t>. facilitated </a:t>
            </a:r>
            <a:r>
              <a:rPr lang="en-US" dirty="0" smtClean="0"/>
              <a:t>diffusion      </a:t>
            </a:r>
            <a:r>
              <a:rPr lang="en-US" dirty="0"/>
              <a:t>d. active </a:t>
            </a:r>
            <a:r>
              <a:rPr lang="en-US" dirty="0" smtClean="0"/>
              <a:t>transport</a:t>
            </a:r>
          </a:p>
          <a:p>
            <a:pPr marL="0" lvl="0" indent="0">
              <a:buNone/>
            </a:pPr>
            <a:endParaRPr lang="en-US" dirty="0"/>
          </a:p>
          <a:p>
            <a:pPr marL="0" lvl="0" indent="0">
              <a:buNone/>
            </a:pPr>
            <a:r>
              <a:rPr lang="en-US" dirty="0" smtClean="0"/>
              <a:t>31. When </a:t>
            </a:r>
            <a:r>
              <a:rPr lang="en-US" dirty="0"/>
              <a:t>there is a higher concentration of water outside the cell than inside the cell the solution is called a __________________ solution.</a:t>
            </a:r>
          </a:p>
          <a:p>
            <a:pPr marL="514350" lvl="0" indent="-168275">
              <a:buAutoNum type="alphaLcPeriod"/>
            </a:pPr>
            <a:r>
              <a:rPr lang="en-US" dirty="0" smtClean="0"/>
              <a:t>Hypotonic  	 </a:t>
            </a:r>
            <a:r>
              <a:rPr lang="en-US" dirty="0"/>
              <a:t>b. hypertonic. </a:t>
            </a:r>
            <a:r>
              <a:rPr lang="en-US" dirty="0" smtClean="0"/>
              <a:t>	C</a:t>
            </a:r>
            <a:r>
              <a:rPr lang="en-US" dirty="0"/>
              <a:t>. </a:t>
            </a:r>
            <a:r>
              <a:rPr lang="en-US" dirty="0" smtClean="0"/>
              <a:t>isotonic	D. crazitonic</a:t>
            </a:r>
          </a:p>
          <a:p>
            <a:pPr marL="0" lvl="0" indent="0">
              <a:buNone/>
            </a:pPr>
            <a:endParaRPr lang="en-US" dirty="0"/>
          </a:p>
          <a:p>
            <a:pPr marL="0" lvl="0" indent="0">
              <a:buNone/>
            </a:pPr>
            <a:r>
              <a:rPr lang="en-US" dirty="0" smtClean="0"/>
              <a:t>32. In </a:t>
            </a:r>
            <a:r>
              <a:rPr lang="en-US" dirty="0"/>
              <a:t>an </a:t>
            </a:r>
            <a:r>
              <a:rPr lang="en-US" dirty="0" smtClean="0"/>
              <a:t>isotonic </a:t>
            </a:r>
            <a:r>
              <a:rPr lang="en-US" dirty="0"/>
              <a:t>solution the molecules reach equilibrium and</a:t>
            </a:r>
          </a:p>
          <a:p>
            <a:pPr marL="514350" lvl="0" indent="-225425">
              <a:buAutoNum type="alphaLcPeriod"/>
            </a:pPr>
            <a:r>
              <a:rPr lang="en-US" dirty="0" smtClean="0"/>
              <a:t>Stop </a:t>
            </a:r>
            <a:r>
              <a:rPr lang="en-US" dirty="0"/>
              <a:t>moving </a:t>
            </a:r>
            <a:endParaRPr lang="en-US" dirty="0" smtClean="0"/>
          </a:p>
          <a:p>
            <a:pPr marL="514350" lvl="0" indent="-225425">
              <a:buAutoNum type="alphaLcPeriod"/>
            </a:pPr>
            <a:r>
              <a:rPr lang="en-US" dirty="0" smtClean="0"/>
              <a:t>continue </a:t>
            </a:r>
            <a:r>
              <a:rPr lang="en-US" dirty="0"/>
              <a:t>to move back and forth at an equal </a:t>
            </a:r>
            <a:r>
              <a:rPr lang="en-US" dirty="0" smtClean="0"/>
              <a:t>rate</a:t>
            </a:r>
          </a:p>
          <a:p>
            <a:pPr marL="514350" lvl="0" indent="-225425">
              <a:buAutoNum type="alphaLcPeriod"/>
            </a:pPr>
            <a:r>
              <a:rPr lang="en-US" dirty="0" smtClean="0"/>
              <a:t>move </a:t>
            </a:r>
            <a:r>
              <a:rPr lang="en-US" dirty="0"/>
              <a:t>into the cell at an increasingly more rapid </a:t>
            </a:r>
            <a:r>
              <a:rPr lang="en-US" dirty="0" smtClean="0"/>
              <a:t>rate</a:t>
            </a:r>
          </a:p>
          <a:p>
            <a:pPr marL="514350" lvl="0" indent="-225425">
              <a:buAutoNum type="alphaLcPeriod"/>
            </a:pPr>
            <a:r>
              <a:rPr lang="en-US" dirty="0" smtClean="0"/>
              <a:t>Leave the cell and never come back</a:t>
            </a:r>
            <a:endParaRPr lang="en-US" dirty="0"/>
          </a:p>
          <a:p>
            <a:pPr marL="0" indent="0">
              <a:buNone/>
            </a:pPr>
            <a:endParaRPr lang="en-US" dirty="0"/>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dirty="0" smtClean="0"/>
              <a:t>MC Questions</a:t>
            </a:r>
            <a:endParaRPr lang="en-US" dirty="0"/>
          </a:p>
        </p:txBody>
      </p:sp>
    </p:spTree>
    <p:extLst>
      <p:ext uri="{BB962C8B-B14F-4D97-AF65-F5344CB8AC3E}">
        <p14:creationId xmlns:p14="http://schemas.microsoft.com/office/powerpoint/2010/main" val="3378990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5"/>
            <a:ext cx="8229600" cy="1143000"/>
          </a:xfrm>
        </p:spPr>
        <p:txBody>
          <a:bodyPr/>
          <a:lstStyle/>
          <a:p>
            <a:r>
              <a:rPr lang="en-US" dirty="0" smtClean="0"/>
              <a:t>Mitosis</a:t>
            </a:r>
            <a:endParaRPr lang="en-US" dirty="0"/>
          </a:p>
        </p:txBody>
      </p:sp>
      <p:pic>
        <p:nvPicPr>
          <p:cNvPr id="6146" name="Picture 2" descr="http://www.howitworksdaily.com/wp-content/uploads/2012/05/Mitosi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46" r="48526" b="68028"/>
          <a:stretch/>
        </p:blipFill>
        <p:spPr bwMode="auto">
          <a:xfrm>
            <a:off x="337483" y="2709259"/>
            <a:ext cx="2703006" cy="19845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howitworksdaily.com/wp-content/uploads/2012/05/Mitosis.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59644" t="-498" r="14646" b="71515"/>
          <a:stretch/>
        </p:blipFill>
        <p:spPr bwMode="auto">
          <a:xfrm>
            <a:off x="457200" y="685800"/>
            <a:ext cx="1617785" cy="17559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howitworksdaily.com/wp-content/uploads/2012/05/Mitosi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633" t="55931" b="20758"/>
          <a:stretch/>
        </p:blipFill>
        <p:spPr bwMode="auto">
          <a:xfrm>
            <a:off x="4846660" y="1088923"/>
            <a:ext cx="1828783" cy="14469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howitworksdaily.com/wp-content/uploads/2012/05/Mitosi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396" t="75357" r="23275"/>
          <a:stretch/>
        </p:blipFill>
        <p:spPr bwMode="auto">
          <a:xfrm>
            <a:off x="3962400" y="2930824"/>
            <a:ext cx="2019719" cy="15296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howitworksdaily.com/wp-content/uploads/2012/05/Mitosi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45" t="67749" r="54916" b="8293"/>
          <a:stretch/>
        </p:blipFill>
        <p:spPr bwMode="auto">
          <a:xfrm>
            <a:off x="2024774" y="1103643"/>
            <a:ext cx="2594158" cy="14871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howitworksdaily.com/wp-content/uploads/2012/05/Mitosi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450" r="56366" b="34746"/>
          <a:stretch/>
        </p:blipFill>
        <p:spPr bwMode="auto">
          <a:xfrm>
            <a:off x="1478781" y="4876800"/>
            <a:ext cx="2883878" cy="15147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24384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A</a:t>
            </a:r>
            <a:endParaRPr lang="en-US" dirty="0"/>
          </a:p>
        </p:txBody>
      </p:sp>
      <p:sp>
        <p:nvSpPr>
          <p:cNvPr id="14" name="TextBox 13"/>
          <p:cNvSpPr txBox="1"/>
          <p:nvPr/>
        </p:nvSpPr>
        <p:spPr>
          <a:xfrm>
            <a:off x="2914858" y="25908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B</a:t>
            </a:r>
          </a:p>
        </p:txBody>
      </p:sp>
      <p:sp>
        <p:nvSpPr>
          <p:cNvPr id="15" name="TextBox 14"/>
          <p:cNvSpPr txBox="1"/>
          <p:nvPr/>
        </p:nvSpPr>
        <p:spPr>
          <a:xfrm>
            <a:off x="6675443" y="164404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C</a:t>
            </a:r>
            <a:endParaRPr lang="en-US" dirty="0"/>
          </a:p>
        </p:txBody>
      </p:sp>
      <p:sp>
        <p:nvSpPr>
          <p:cNvPr id="16" name="TextBox 15"/>
          <p:cNvSpPr txBox="1"/>
          <p:nvPr/>
        </p:nvSpPr>
        <p:spPr>
          <a:xfrm>
            <a:off x="1879914" y="4275776"/>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D</a:t>
            </a:r>
            <a:endParaRPr lang="en-US" dirty="0"/>
          </a:p>
        </p:txBody>
      </p:sp>
      <p:sp>
        <p:nvSpPr>
          <p:cNvPr id="17" name="TextBox 16"/>
          <p:cNvSpPr txBox="1"/>
          <p:nvPr/>
        </p:nvSpPr>
        <p:spPr>
          <a:xfrm>
            <a:off x="4362659" y="4420384"/>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E</a:t>
            </a:r>
            <a:endParaRPr lang="en-US" dirty="0"/>
          </a:p>
        </p:txBody>
      </p:sp>
      <p:pic>
        <p:nvPicPr>
          <p:cNvPr id="18" name="Picture 2" descr="http://www.howitworksdaily.com/wp-content/uploads/2012/05/Mitosi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763" t="29868" b="47145"/>
          <a:stretch/>
        </p:blipFill>
        <p:spPr bwMode="auto">
          <a:xfrm>
            <a:off x="5907589" y="5128846"/>
            <a:ext cx="1691456" cy="142686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314132" y="5657613"/>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F</a:t>
            </a:r>
            <a:endParaRPr lang="en-US" dirty="0"/>
          </a:p>
        </p:txBody>
      </p:sp>
      <p:sp>
        <p:nvSpPr>
          <p:cNvPr id="20" name="TextBox 19"/>
          <p:cNvSpPr txBox="1"/>
          <p:nvPr/>
        </p:nvSpPr>
        <p:spPr>
          <a:xfrm>
            <a:off x="7467600" y="5625347"/>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G</a:t>
            </a:r>
          </a:p>
        </p:txBody>
      </p:sp>
      <p:sp>
        <p:nvSpPr>
          <p:cNvPr id="13" name="TextBox 12"/>
          <p:cNvSpPr txBox="1"/>
          <p:nvPr/>
        </p:nvSpPr>
        <p:spPr>
          <a:xfrm>
            <a:off x="6324600" y="2709259"/>
            <a:ext cx="2209800" cy="2031325"/>
          </a:xfrm>
          <a:prstGeom prst="rect">
            <a:avLst/>
          </a:prstGeom>
          <a:noFill/>
        </p:spPr>
        <p:txBody>
          <a:bodyPr wrap="square" rtlCol="0">
            <a:spAutoFit/>
          </a:bodyPr>
          <a:lstStyle/>
          <a:p>
            <a:pPr marL="342900" indent="-342900">
              <a:buAutoNum type="arabicPeriod"/>
            </a:pPr>
            <a:r>
              <a:rPr lang="en-US" dirty="0" smtClean="0"/>
              <a:t>Put the stages of mitosis in the correct order. </a:t>
            </a:r>
          </a:p>
          <a:p>
            <a:pPr marL="342900" indent="-342900">
              <a:buAutoNum type="arabicPeriod"/>
            </a:pPr>
            <a:r>
              <a:rPr lang="en-US" dirty="0" smtClean="0"/>
              <a:t>What is the name of C?</a:t>
            </a:r>
          </a:p>
          <a:p>
            <a:pPr marL="342900" indent="-342900">
              <a:buAutoNum type="arabicPeriod"/>
            </a:pPr>
            <a:r>
              <a:rPr lang="en-US" dirty="0" smtClean="0"/>
              <a:t>What is the name of B? </a:t>
            </a:r>
            <a:endParaRPr lang="en-US" dirty="0"/>
          </a:p>
        </p:txBody>
      </p:sp>
    </p:spTree>
    <p:extLst>
      <p:ext uri="{BB962C8B-B14F-4D97-AF65-F5344CB8AC3E}">
        <p14:creationId xmlns:p14="http://schemas.microsoft.com/office/powerpoint/2010/main" val="7602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381001"/>
            <a:ext cx="4876800" cy="5745163"/>
          </a:xfrm>
        </p:spPr>
        <p:txBody>
          <a:bodyPr>
            <a:normAutofit/>
          </a:bodyPr>
          <a:lstStyle/>
          <a:p>
            <a:pPr marL="0" indent="0">
              <a:buNone/>
            </a:pPr>
            <a:r>
              <a:rPr lang="en-US" dirty="0" smtClean="0"/>
              <a:t>2. Using the graph answer the following questions: </a:t>
            </a:r>
          </a:p>
          <a:p>
            <a:pPr marL="514350" indent="-514350">
              <a:buFont typeface="+mj-lt"/>
              <a:buAutoNum type="alphaUcPeriod"/>
            </a:pPr>
            <a:r>
              <a:rPr lang="en-US" dirty="0" smtClean="0"/>
              <a:t>What happens to weight as height increases?</a:t>
            </a:r>
          </a:p>
          <a:p>
            <a:pPr marL="514350" indent="-514350">
              <a:buFont typeface="+mj-lt"/>
              <a:buAutoNum type="alphaUcPeriod"/>
            </a:pPr>
            <a:r>
              <a:rPr lang="en-US" dirty="0" smtClean="0"/>
              <a:t>How would you describe this relationship? Positive or negative? </a:t>
            </a:r>
          </a:p>
          <a:p>
            <a:pPr marL="514350" indent="-514350">
              <a:buFont typeface="+mj-lt"/>
              <a:buAutoNum type="alphaUcPeriod"/>
            </a:pPr>
            <a:r>
              <a:rPr lang="en-US" dirty="0" smtClean="0"/>
              <a:t>Do you think this is graph is realistic? Why or Why not? </a:t>
            </a:r>
          </a:p>
          <a:p>
            <a:pPr marL="514350" indent="-514350">
              <a:buFont typeface="+mj-lt"/>
              <a:buAutoNum type="alphaUcPeriod"/>
            </a:pPr>
            <a:endParaRPr lang="en-US" dirty="0"/>
          </a:p>
        </p:txBody>
      </p:sp>
      <p:pic>
        <p:nvPicPr>
          <p:cNvPr id="4" name="Picture 3"/>
          <p:cNvPicPr/>
          <p:nvPr/>
        </p:nvPicPr>
        <p:blipFill>
          <a:blip r:embed="rId2" cstate="print"/>
          <a:srcRect/>
          <a:stretch>
            <a:fillRect/>
          </a:stretch>
        </p:blipFill>
        <p:spPr bwMode="auto">
          <a:xfrm>
            <a:off x="186892" y="1143000"/>
            <a:ext cx="3394509" cy="3429000"/>
          </a:xfrm>
          <a:prstGeom prst="rect">
            <a:avLst/>
          </a:prstGeom>
          <a:noFill/>
          <a:ln w="9525">
            <a:noFill/>
            <a:miter lim="800000"/>
            <a:headEnd/>
            <a:tailEnd/>
          </a:ln>
        </p:spPr>
      </p:pic>
    </p:spTree>
    <p:extLst>
      <p:ext uri="{BB962C8B-B14F-4D97-AF65-F5344CB8AC3E}">
        <p14:creationId xmlns:p14="http://schemas.microsoft.com/office/powerpoint/2010/main" val="1249786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howitworksdaily.com/wp-content/uploads/2012/05/Mitos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76200"/>
            <a:ext cx="6629400" cy="638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53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 Questions</a:t>
            </a:r>
            <a:endParaRPr lang="en-US" dirty="0"/>
          </a:p>
        </p:txBody>
      </p:sp>
      <p:sp>
        <p:nvSpPr>
          <p:cNvPr id="3" name="Content Placeholder 2"/>
          <p:cNvSpPr>
            <a:spLocks noGrp="1"/>
          </p:cNvSpPr>
          <p:nvPr>
            <p:ph idx="1"/>
          </p:nvPr>
        </p:nvSpPr>
        <p:spPr>
          <a:xfrm>
            <a:off x="457200" y="1143001"/>
            <a:ext cx="8229600" cy="5486400"/>
          </a:xfrm>
        </p:spPr>
        <p:txBody>
          <a:bodyPr>
            <a:normAutofit fontScale="47500" lnSpcReduction="20000"/>
          </a:bodyPr>
          <a:lstStyle/>
          <a:p>
            <a:pPr marL="0" indent="0">
              <a:buNone/>
            </a:pPr>
            <a:r>
              <a:rPr lang="en-US" dirty="0" smtClean="0"/>
              <a:t>33. What is the end result of mitosis?</a:t>
            </a:r>
          </a:p>
          <a:p>
            <a:pPr marL="1370013" indent="-514350">
              <a:buAutoNum type="alphaLcPeriod"/>
            </a:pPr>
            <a:r>
              <a:rPr lang="en-US" dirty="0"/>
              <a:t>2</a:t>
            </a:r>
            <a:r>
              <a:rPr lang="en-US" dirty="0" smtClean="0"/>
              <a:t> different cells</a:t>
            </a:r>
          </a:p>
          <a:p>
            <a:pPr marL="1370013" indent="-514350">
              <a:buAutoNum type="alphaLcPeriod"/>
            </a:pPr>
            <a:r>
              <a:rPr lang="en-US" dirty="0" smtClean="0"/>
              <a:t> 2 identical cells</a:t>
            </a:r>
          </a:p>
          <a:p>
            <a:pPr marL="1370013" indent="-514350">
              <a:buAutoNum type="alphaLcPeriod"/>
            </a:pPr>
            <a:r>
              <a:rPr lang="en-US" dirty="0" smtClean="0"/>
              <a:t>4 different cells</a:t>
            </a:r>
          </a:p>
          <a:p>
            <a:pPr marL="1370013" indent="-514350">
              <a:buAutoNum type="alphaLcPeriod"/>
            </a:pPr>
            <a:r>
              <a:rPr lang="en-US" dirty="0" smtClean="0"/>
              <a:t>4 identical cells</a:t>
            </a:r>
          </a:p>
          <a:p>
            <a:pPr marL="855663" indent="0">
              <a:buNone/>
            </a:pPr>
            <a:endParaRPr lang="en-US" dirty="0" smtClean="0"/>
          </a:p>
          <a:p>
            <a:pPr marL="0" indent="0">
              <a:buNone/>
            </a:pPr>
            <a:r>
              <a:rPr lang="en-US" dirty="0" smtClean="0"/>
              <a:t>34. What happens when mitosis goes bad?</a:t>
            </a:r>
          </a:p>
          <a:p>
            <a:pPr marL="1147763" indent="-514350">
              <a:buAutoNum type="alphaLcPeriod"/>
            </a:pPr>
            <a:r>
              <a:rPr lang="en-US" dirty="0" smtClean="0"/>
              <a:t>Nothing</a:t>
            </a:r>
          </a:p>
          <a:p>
            <a:pPr marL="1147763" indent="-514350">
              <a:buAutoNum type="alphaLcPeriod"/>
            </a:pPr>
            <a:r>
              <a:rPr lang="en-US" dirty="0" smtClean="0"/>
              <a:t>Cancer</a:t>
            </a:r>
          </a:p>
          <a:p>
            <a:pPr marL="1147763" indent="-514350">
              <a:buAutoNum type="alphaLcPeriod"/>
            </a:pPr>
            <a:r>
              <a:rPr lang="en-US" dirty="0" smtClean="0"/>
              <a:t>Aids</a:t>
            </a:r>
          </a:p>
          <a:p>
            <a:pPr marL="1147763" indent="-514350">
              <a:buAutoNum type="alphaLcPeriod"/>
            </a:pPr>
            <a:r>
              <a:rPr lang="en-US" dirty="0" smtClean="0"/>
              <a:t>Birth Defects</a:t>
            </a:r>
          </a:p>
          <a:p>
            <a:pPr marL="633413" indent="0">
              <a:buNone/>
            </a:pPr>
            <a:endParaRPr lang="en-US" dirty="0" smtClean="0"/>
          </a:p>
          <a:p>
            <a:pPr marL="0" indent="0">
              <a:buNone/>
            </a:pPr>
            <a:r>
              <a:rPr lang="en-US" dirty="0" smtClean="0"/>
              <a:t>35. What does the cell cycle have to stop mistakes?</a:t>
            </a:r>
          </a:p>
          <a:p>
            <a:pPr marL="1193800" indent="-514350">
              <a:buAutoNum type="alphaLcPeriod"/>
            </a:pPr>
            <a:r>
              <a:rPr lang="en-US" dirty="0" smtClean="0"/>
              <a:t>Body Guards</a:t>
            </a:r>
          </a:p>
          <a:p>
            <a:pPr marL="1193800" indent="-514350">
              <a:buAutoNum type="alphaLcPeriod"/>
            </a:pPr>
            <a:r>
              <a:rPr lang="en-US" dirty="0" smtClean="0"/>
              <a:t>Checkpoints</a:t>
            </a:r>
          </a:p>
          <a:p>
            <a:pPr marL="1193800" indent="-514350">
              <a:buAutoNum type="alphaLcPeriod"/>
            </a:pPr>
            <a:r>
              <a:rPr lang="en-US" dirty="0" smtClean="0"/>
              <a:t>Proteins</a:t>
            </a:r>
          </a:p>
          <a:p>
            <a:pPr marL="1193800" indent="-514350">
              <a:buAutoNum type="alphaLcPeriod"/>
            </a:pPr>
            <a:r>
              <a:rPr lang="en-US" dirty="0" smtClean="0"/>
              <a:t>DNA</a:t>
            </a:r>
          </a:p>
          <a:p>
            <a:pPr marL="679450" indent="0">
              <a:buNone/>
            </a:pPr>
            <a:endParaRPr lang="en-US" dirty="0"/>
          </a:p>
          <a:p>
            <a:pPr marL="0" indent="0">
              <a:buNone/>
            </a:pPr>
            <a:r>
              <a:rPr lang="en-US" dirty="0" smtClean="0"/>
              <a:t>36. What controls the cell cycle?</a:t>
            </a:r>
          </a:p>
          <a:p>
            <a:pPr marL="1193800" indent="-514350">
              <a:buAutoNum type="alphaLcPeriod"/>
            </a:pPr>
            <a:r>
              <a:rPr lang="en-US" dirty="0" smtClean="0"/>
              <a:t>Proteins</a:t>
            </a:r>
          </a:p>
          <a:p>
            <a:pPr marL="1193800" indent="-514350">
              <a:buAutoNum type="alphaLcPeriod"/>
            </a:pPr>
            <a:r>
              <a:rPr lang="en-US" dirty="0" smtClean="0"/>
              <a:t>Nucleus</a:t>
            </a:r>
          </a:p>
          <a:p>
            <a:pPr marL="1193800" indent="-514350">
              <a:buAutoNum type="alphaLcPeriod"/>
            </a:pPr>
            <a:r>
              <a:rPr lang="en-US" dirty="0" smtClean="0"/>
              <a:t>DNA</a:t>
            </a:r>
          </a:p>
          <a:p>
            <a:pPr marL="1193800" indent="-514350">
              <a:buAutoNum type="alphaLcPeriod"/>
            </a:pPr>
            <a:r>
              <a:rPr lang="en-US" dirty="0" smtClean="0"/>
              <a:t>All of the above</a:t>
            </a:r>
          </a:p>
        </p:txBody>
      </p:sp>
    </p:spTree>
    <p:extLst>
      <p:ext uri="{BB962C8B-B14F-4D97-AF65-F5344CB8AC3E}">
        <p14:creationId xmlns:p14="http://schemas.microsoft.com/office/powerpoint/2010/main" val="227866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DNA</a:t>
            </a:r>
            <a:endParaRPr lang="en-US" b="1" dirty="0"/>
          </a:p>
        </p:txBody>
      </p:sp>
      <p:pic>
        <p:nvPicPr>
          <p:cNvPr id="1026" name="Picture 2" descr="http://www.psdgraphics.com/file/dna-strands-ic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 y="990600"/>
            <a:ext cx="4381500"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0" y="990601"/>
            <a:ext cx="5181600" cy="5562600"/>
          </a:xfrm>
        </p:spPr>
        <p:txBody>
          <a:bodyPr>
            <a:noAutofit/>
          </a:bodyPr>
          <a:lstStyle/>
          <a:p>
            <a:pPr marL="514350" indent="-514350">
              <a:buAutoNum type="arabicPeriod"/>
            </a:pPr>
            <a:r>
              <a:rPr lang="en-US" sz="3600" dirty="0" smtClean="0"/>
              <a:t>What is the molecule in this picture? </a:t>
            </a:r>
          </a:p>
          <a:p>
            <a:pPr marL="514350" indent="-514350">
              <a:buAutoNum type="arabicPeriod"/>
            </a:pPr>
            <a:r>
              <a:rPr lang="en-US" sz="3600" dirty="0" smtClean="0"/>
              <a:t>What are the steps of the ladder  made of?</a:t>
            </a:r>
          </a:p>
          <a:p>
            <a:pPr marL="514350" indent="-514350">
              <a:buAutoNum type="arabicPeriod"/>
            </a:pPr>
            <a:r>
              <a:rPr lang="en-US" sz="3600" dirty="0" smtClean="0"/>
              <a:t>What are the sides of the ladder made of?</a:t>
            </a:r>
          </a:p>
          <a:p>
            <a:pPr marL="514350" indent="-514350">
              <a:buAutoNum type="arabicPeriod"/>
            </a:pPr>
            <a:r>
              <a:rPr lang="en-US" sz="3600" b="1" u="sng" dirty="0" smtClean="0"/>
              <a:t>Replicate</a:t>
            </a:r>
            <a:r>
              <a:rPr lang="en-US" sz="3600" dirty="0" smtClean="0"/>
              <a:t> this strand of DNA: ATTCCGC</a:t>
            </a:r>
            <a:endParaRPr lang="en-US" sz="3600" dirty="0"/>
          </a:p>
        </p:txBody>
      </p:sp>
    </p:spTree>
    <p:extLst>
      <p:ext uri="{BB962C8B-B14F-4D97-AF65-F5344CB8AC3E}">
        <p14:creationId xmlns:p14="http://schemas.microsoft.com/office/powerpoint/2010/main" val="703547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Transcription</a:t>
            </a:r>
            <a:endParaRPr lang="en-US" b="1" dirty="0"/>
          </a:p>
        </p:txBody>
      </p:sp>
      <p:sp>
        <p:nvSpPr>
          <p:cNvPr id="3" name="Content Placeholder 2"/>
          <p:cNvSpPr>
            <a:spLocks noGrp="1"/>
          </p:cNvSpPr>
          <p:nvPr>
            <p:ph idx="1"/>
          </p:nvPr>
        </p:nvSpPr>
        <p:spPr/>
        <p:txBody>
          <a:bodyPr>
            <a:noAutofit/>
          </a:bodyPr>
          <a:lstStyle/>
          <a:p>
            <a:pPr marL="0" indent="0">
              <a:buNone/>
            </a:pPr>
            <a:r>
              <a:rPr lang="en-US" sz="4400" dirty="0" smtClean="0"/>
              <a:t>1. How is RNA different from DNA?</a:t>
            </a:r>
          </a:p>
          <a:p>
            <a:pPr marL="0" indent="0">
              <a:buNone/>
            </a:pPr>
            <a:r>
              <a:rPr lang="en-US" sz="4400" dirty="0" smtClean="0"/>
              <a:t>2. What are the RNA base pairing rules? </a:t>
            </a:r>
          </a:p>
          <a:p>
            <a:pPr marL="0" indent="0">
              <a:buNone/>
            </a:pPr>
            <a:r>
              <a:rPr lang="en-US" sz="4400" dirty="0" smtClean="0"/>
              <a:t>3. Transcribe the following DNA strand: ATTACGC</a:t>
            </a:r>
            <a:endParaRPr lang="en-US" sz="4400" dirty="0"/>
          </a:p>
        </p:txBody>
      </p:sp>
    </p:spTree>
    <p:extLst>
      <p:ext uri="{BB962C8B-B14F-4D97-AF65-F5344CB8AC3E}">
        <p14:creationId xmlns:p14="http://schemas.microsoft.com/office/powerpoint/2010/main" val="161318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Translation</a:t>
            </a:r>
            <a:endParaRPr lang="en-US" b="1" dirty="0"/>
          </a:p>
        </p:txBody>
      </p:sp>
      <p:sp>
        <p:nvSpPr>
          <p:cNvPr id="3" name="Content Placeholder 2"/>
          <p:cNvSpPr>
            <a:spLocks noGrp="1"/>
          </p:cNvSpPr>
          <p:nvPr>
            <p:ph idx="1"/>
          </p:nvPr>
        </p:nvSpPr>
        <p:spPr/>
        <p:txBody>
          <a:bodyPr>
            <a:normAutofit/>
          </a:bodyPr>
          <a:lstStyle/>
          <a:p>
            <a:pPr marL="514350" indent="-514350">
              <a:buAutoNum type="arabicPeriod"/>
            </a:pPr>
            <a:r>
              <a:rPr lang="en-US" sz="3600" dirty="0" smtClean="0"/>
              <a:t>What is translation?</a:t>
            </a:r>
          </a:p>
          <a:p>
            <a:pPr marL="514350" indent="-514350">
              <a:buAutoNum type="arabicPeriod"/>
            </a:pPr>
            <a:r>
              <a:rPr lang="en-US" sz="3600" dirty="0" smtClean="0"/>
              <a:t>Using the codon chart, practice translating the following strand of RNA: </a:t>
            </a:r>
          </a:p>
          <a:p>
            <a:pPr marL="0" indent="0">
              <a:buNone/>
            </a:pPr>
            <a:r>
              <a:rPr lang="en-US" sz="3600" dirty="0"/>
              <a:t>	</a:t>
            </a:r>
            <a:r>
              <a:rPr lang="en-US" sz="3600" dirty="0" smtClean="0"/>
              <a:t>AUG-CGA-UGC-GAA</a:t>
            </a:r>
          </a:p>
          <a:p>
            <a:pPr marL="0" indent="0">
              <a:buNone/>
            </a:pPr>
            <a:r>
              <a:rPr lang="en-US" sz="3600" dirty="0" smtClean="0"/>
              <a:t>3. What is the end result of translation?</a:t>
            </a:r>
          </a:p>
          <a:p>
            <a:pPr marL="0" indent="0">
              <a:buNone/>
            </a:pPr>
            <a:r>
              <a:rPr lang="en-US" sz="3600" dirty="0" smtClean="0"/>
              <a:t>4. Where does it happen? </a:t>
            </a:r>
            <a:endParaRPr lang="en-US" sz="3600" dirty="0"/>
          </a:p>
          <a:p>
            <a:pPr marL="0" indent="0">
              <a:buNone/>
            </a:pPr>
            <a:endParaRPr lang="en-US" sz="3600" dirty="0" smtClean="0"/>
          </a:p>
        </p:txBody>
      </p:sp>
    </p:spTree>
    <p:extLst>
      <p:ext uri="{BB962C8B-B14F-4D97-AF65-F5344CB8AC3E}">
        <p14:creationId xmlns:p14="http://schemas.microsoft.com/office/powerpoint/2010/main" val="913636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23. Replicate this strand of DNA: GTCATC</a:t>
            </a:r>
          </a:p>
          <a:p>
            <a:pPr marL="0" indent="0">
              <a:buNone/>
            </a:pPr>
            <a:r>
              <a:rPr lang="en-US" dirty="0"/>
              <a:t>	</a:t>
            </a:r>
            <a:r>
              <a:rPr lang="en-US" dirty="0" smtClean="0"/>
              <a:t>a. GTGTAG</a:t>
            </a:r>
          </a:p>
          <a:p>
            <a:pPr marL="0" indent="0">
              <a:buNone/>
            </a:pPr>
            <a:r>
              <a:rPr lang="en-US" dirty="0"/>
              <a:t>	</a:t>
            </a:r>
            <a:r>
              <a:rPr lang="en-US" dirty="0" smtClean="0"/>
              <a:t>b. CAGTAG</a:t>
            </a:r>
          </a:p>
          <a:p>
            <a:pPr marL="0" indent="0">
              <a:buNone/>
            </a:pPr>
            <a:r>
              <a:rPr lang="en-US" dirty="0"/>
              <a:t>	</a:t>
            </a:r>
            <a:r>
              <a:rPr lang="en-US" dirty="0" smtClean="0"/>
              <a:t>c. CACTC</a:t>
            </a:r>
          </a:p>
          <a:p>
            <a:pPr marL="0" indent="0">
              <a:buNone/>
            </a:pPr>
            <a:r>
              <a:rPr lang="en-US" dirty="0"/>
              <a:t>	</a:t>
            </a:r>
            <a:r>
              <a:rPr lang="en-US" dirty="0" smtClean="0"/>
              <a:t>d. GGATAC</a:t>
            </a:r>
          </a:p>
          <a:p>
            <a:pPr marL="0" indent="0">
              <a:buNone/>
            </a:pPr>
            <a:endParaRPr lang="en-US" dirty="0" smtClean="0"/>
          </a:p>
          <a:p>
            <a:pPr marL="0" indent="0">
              <a:buNone/>
            </a:pPr>
            <a:r>
              <a:rPr lang="en-US" dirty="0" smtClean="0"/>
              <a:t>24. Transcribe this strand of DNA: GTACG</a:t>
            </a:r>
          </a:p>
          <a:p>
            <a:pPr marL="0" indent="0">
              <a:buNone/>
            </a:pPr>
            <a:r>
              <a:rPr lang="en-US" dirty="0" smtClean="0"/>
              <a:t>	a. GAUCG</a:t>
            </a:r>
          </a:p>
          <a:p>
            <a:pPr marL="0" indent="0">
              <a:buNone/>
            </a:pPr>
            <a:r>
              <a:rPr lang="en-US" dirty="0"/>
              <a:t>	</a:t>
            </a:r>
            <a:r>
              <a:rPr lang="en-US" dirty="0" smtClean="0"/>
              <a:t>b. GAUGC</a:t>
            </a:r>
          </a:p>
          <a:p>
            <a:pPr marL="0" indent="0">
              <a:buNone/>
            </a:pPr>
            <a:r>
              <a:rPr lang="en-US" dirty="0"/>
              <a:t>	</a:t>
            </a:r>
            <a:r>
              <a:rPr lang="en-US" dirty="0" smtClean="0"/>
              <a:t>c. CAUGC</a:t>
            </a:r>
          </a:p>
          <a:p>
            <a:pPr marL="0" indent="0">
              <a:buNone/>
            </a:pPr>
            <a:r>
              <a:rPr lang="en-US" dirty="0"/>
              <a:t>	</a:t>
            </a:r>
            <a:r>
              <a:rPr lang="en-US" dirty="0" smtClean="0"/>
              <a:t>d. GACGU</a:t>
            </a:r>
          </a:p>
        </p:txBody>
      </p:sp>
    </p:spTree>
    <p:extLst>
      <p:ext uri="{BB962C8B-B14F-4D97-AF65-F5344CB8AC3E}">
        <p14:creationId xmlns:p14="http://schemas.microsoft.com/office/powerpoint/2010/main" val="3077344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GRAPHS</a:t>
            </a:r>
            <a:endParaRPr lang="en-US" dirty="0"/>
          </a:p>
        </p:txBody>
      </p:sp>
      <p:pic>
        <p:nvPicPr>
          <p:cNvPr id="7" name="Content Placeholder 6"/>
          <p:cNvPicPr>
            <a:picLocks noGrp="1"/>
          </p:cNvPicPr>
          <p:nvPr>
            <p:ph idx="1"/>
          </p:nvPr>
        </p:nvPicPr>
        <p:blipFill>
          <a:blip r:embed="rId3" cstate="print"/>
          <a:srcRect/>
          <a:stretch>
            <a:fillRect/>
          </a:stretch>
        </p:blipFill>
        <p:spPr bwMode="auto">
          <a:xfrm>
            <a:off x="1981200" y="1295401"/>
            <a:ext cx="4953000" cy="2879157"/>
          </a:xfrm>
          <a:prstGeom prst="rect">
            <a:avLst/>
          </a:prstGeom>
          <a:noFill/>
          <a:ln w="9525">
            <a:noFill/>
            <a:miter lim="800000"/>
            <a:headEnd/>
            <a:tailEnd/>
          </a:ln>
        </p:spPr>
      </p:pic>
      <p:sp>
        <p:nvSpPr>
          <p:cNvPr id="8" name="TextBox 7"/>
          <p:cNvSpPr txBox="1"/>
          <p:nvPr/>
        </p:nvSpPr>
        <p:spPr>
          <a:xfrm>
            <a:off x="1524000" y="4495801"/>
            <a:ext cx="6934200" cy="1200329"/>
          </a:xfrm>
          <a:prstGeom prst="rect">
            <a:avLst/>
          </a:prstGeom>
          <a:noFill/>
        </p:spPr>
        <p:txBody>
          <a:bodyPr wrap="square" rtlCol="0">
            <a:spAutoFit/>
          </a:bodyPr>
          <a:lstStyle/>
          <a:p>
            <a:r>
              <a:rPr lang="en-US" dirty="0" smtClean="0"/>
              <a:t>3. Using the graph above answer the following questions: </a:t>
            </a:r>
          </a:p>
          <a:p>
            <a:pPr marL="342900" indent="-342900">
              <a:buAutoNum type="alphaLcPeriod"/>
            </a:pPr>
            <a:r>
              <a:rPr lang="en-US" dirty="0" smtClean="0"/>
              <a:t>Approximately how fast does the average elephant run? </a:t>
            </a:r>
          </a:p>
          <a:p>
            <a:pPr marL="342900" indent="-342900">
              <a:buAutoNum type="alphaLcPeriod"/>
            </a:pPr>
            <a:r>
              <a:rPr lang="en-US" dirty="0" smtClean="0"/>
              <a:t>Approximately how much faster is the cheetah than the elephant? </a:t>
            </a:r>
          </a:p>
          <a:p>
            <a:endParaRPr lang="en-US" dirty="0"/>
          </a:p>
        </p:txBody>
      </p:sp>
    </p:spTree>
    <p:extLst>
      <p:ext uri="{BB962C8B-B14F-4D97-AF65-F5344CB8AC3E}">
        <p14:creationId xmlns:p14="http://schemas.microsoft.com/office/powerpoint/2010/main" val="4155986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457200"/>
            <a:ext cx="4267200" cy="6248400"/>
          </a:xfrm>
        </p:spPr>
        <p:txBody>
          <a:bodyPr>
            <a:normAutofit fontScale="92500" lnSpcReduction="10000"/>
          </a:bodyPr>
          <a:lstStyle/>
          <a:p>
            <a:pPr marL="0" indent="0">
              <a:buNone/>
            </a:pPr>
            <a:r>
              <a:rPr lang="en-US" dirty="0" smtClean="0"/>
              <a:t>4. Using the graph answer the questions: </a:t>
            </a:r>
          </a:p>
          <a:p>
            <a:pPr marL="514350" indent="-514350">
              <a:buFont typeface="+mj-lt"/>
              <a:buAutoNum type="alphaUcPeriod"/>
            </a:pPr>
            <a:r>
              <a:rPr lang="en-US" dirty="0" smtClean="0"/>
              <a:t>What percent of vitamin supplement gives the heaviest turkeys? </a:t>
            </a:r>
          </a:p>
          <a:p>
            <a:pPr marL="514350" indent="-514350">
              <a:buFont typeface="+mj-lt"/>
              <a:buAutoNum type="alphaUcPeriod"/>
            </a:pPr>
            <a:r>
              <a:rPr lang="en-US" dirty="0" smtClean="0"/>
              <a:t>What happens to the weight after that heaviest point? </a:t>
            </a:r>
          </a:p>
          <a:p>
            <a:pPr marL="514350" indent="-514350">
              <a:buFont typeface="+mj-lt"/>
              <a:buAutoNum type="alphaUcPeriod"/>
            </a:pPr>
            <a:r>
              <a:rPr lang="en-US" dirty="0" smtClean="0"/>
              <a:t>What does that mean about the amount of vitamins turkey’s prefer? </a:t>
            </a:r>
          </a:p>
          <a:p>
            <a:pPr marL="514350" indent="-514350">
              <a:buFont typeface="+mj-lt"/>
              <a:buAutoNum type="alphaUcPeriod"/>
            </a:pP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185" y="1219200"/>
            <a:ext cx="4038600" cy="3429000"/>
          </a:xfrm>
          <a:prstGeom prst="rect">
            <a:avLst/>
          </a:prstGeom>
          <a:noFill/>
          <a:ln>
            <a:noFill/>
          </a:ln>
        </p:spPr>
      </p:pic>
    </p:spTree>
    <p:extLst>
      <p:ext uri="{BB962C8B-B14F-4D97-AF65-F5344CB8AC3E}">
        <p14:creationId xmlns:p14="http://schemas.microsoft.com/office/powerpoint/2010/main" val="106288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Hypothesis, Theory, Law</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Match </a:t>
            </a:r>
            <a:r>
              <a:rPr lang="en-US" b="1" dirty="0"/>
              <a:t>the term with its </a:t>
            </a:r>
            <a:r>
              <a:rPr lang="en-US" b="1" dirty="0" smtClean="0"/>
              <a:t>definition.</a:t>
            </a:r>
            <a:endParaRPr lang="en-US" sz="3600" dirty="0"/>
          </a:p>
          <a:p>
            <a:pPr marL="0" indent="0">
              <a:buNone/>
            </a:pPr>
            <a:r>
              <a:rPr lang="en-US" dirty="0"/>
              <a:t>Examples:</a:t>
            </a:r>
            <a:endParaRPr lang="en-US" sz="3600" dirty="0"/>
          </a:p>
          <a:p>
            <a:pPr marL="514350" lvl="0" indent="-514350">
              <a:buFont typeface="+mj-lt"/>
              <a:buAutoNum type="arabicPeriod"/>
            </a:pPr>
            <a:r>
              <a:rPr lang="en-US" dirty="0" smtClean="0"/>
              <a:t>A testable guess to answer a question</a:t>
            </a:r>
            <a:endParaRPr lang="en-US" sz="3600" dirty="0"/>
          </a:p>
          <a:p>
            <a:pPr marL="0" indent="0">
              <a:buNone/>
            </a:pPr>
            <a:r>
              <a:rPr lang="en-US" dirty="0" smtClean="0"/>
              <a:t>2. </a:t>
            </a:r>
            <a:r>
              <a:rPr lang="en-US" dirty="0"/>
              <a:t>A description of an invariable relationship that exists in nature.</a:t>
            </a:r>
          </a:p>
          <a:p>
            <a:pPr marL="0" lvl="0" indent="0">
              <a:buNone/>
            </a:pPr>
            <a:r>
              <a:rPr lang="en-US" dirty="0" smtClean="0"/>
              <a:t>3. An </a:t>
            </a:r>
            <a:r>
              <a:rPr lang="en-US" dirty="0" smtClean="0"/>
              <a:t>explanation of </a:t>
            </a:r>
            <a:r>
              <a:rPr lang="en-US" dirty="0" smtClean="0"/>
              <a:t>phenomena</a:t>
            </a:r>
            <a:endParaRPr lang="en-US" dirty="0"/>
          </a:p>
        </p:txBody>
      </p:sp>
    </p:spTree>
    <p:extLst>
      <p:ext uri="{BB962C8B-B14F-4D97-AF65-F5344CB8AC3E}">
        <p14:creationId xmlns:p14="http://schemas.microsoft.com/office/powerpoint/2010/main" val="152233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Hypothesis, Theory, Law</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Match </a:t>
            </a:r>
            <a:r>
              <a:rPr lang="en-US" b="1" dirty="0"/>
              <a:t>the term with its example.</a:t>
            </a:r>
            <a:endParaRPr lang="en-US" sz="3600" dirty="0"/>
          </a:p>
          <a:p>
            <a:pPr marL="0" indent="0">
              <a:buNone/>
            </a:pPr>
            <a:r>
              <a:rPr lang="en-US" dirty="0"/>
              <a:t>Examples:</a:t>
            </a:r>
            <a:endParaRPr lang="en-US" sz="3600" dirty="0"/>
          </a:p>
          <a:p>
            <a:pPr marL="514350" lvl="0" indent="-514350">
              <a:buFont typeface="+mj-lt"/>
              <a:buAutoNum type="arabicPeriod"/>
            </a:pPr>
            <a:r>
              <a:rPr lang="en-US" dirty="0"/>
              <a:t>Scientists claim that shark feeding programs lead to more shark attacks.</a:t>
            </a:r>
            <a:endParaRPr lang="en-US" sz="3600" dirty="0"/>
          </a:p>
          <a:p>
            <a:pPr marL="514350" lvl="0" indent="-514350">
              <a:buFont typeface="+mj-lt"/>
              <a:buAutoNum type="arabicPeriod"/>
            </a:pPr>
            <a:r>
              <a:rPr lang="en-US" dirty="0"/>
              <a:t>The earth revolves around the sun.</a:t>
            </a:r>
            <a:endParaRPr lang="en-US" sz="3600" dirty="0"/>
          </a:p>
          <a:p>
            <a:pPr marL="514350" lvl="0" indent="-514350">
              <a:buFont typeface="+mj-lt"/>
              <a:buAutoNum type="arabicPeriod"/>
            </a:pPr>
            <a:r>
              <a:rPr lang="en-US" dirty="0"/>
              <a:t>Fossil records and DNA evidence show that whales are related to land mammals.</a:t>
            </a:r>
            <a:endParaRPr lang="en-US" sz="3600" dirty="0"/>
          </a:p>
          <a:p>
            <a:pPr marL="0" indent="0">
              <a:buNone/>
            </a:pPr>
            <a:endParaRPr lang="en-US" dirty="0"/>
          </a:p>
        </p:txBody>
      </p:sp>
    </p:spTree>
    <p:extLst>
      <p:ext uri="{BB962C8B-B14F-4D97-AF65-F5344CB8AC3E}">
        <p14:creationId xmlns:p14="http://schemas.microsoft.com/office/powerpoint/2010/main" val="190293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248400"/>
          </a:xfrm>
        </p:spPr>
        <p:txBody>
          <a:bodyPr>
            <a:normAutofit/>
          </a:bodyPr>
          <a:lstStyle/>
          <a:p>
            <a:pPr marL="0" indent="0">
              <a:buNone/>
            </a:pPr>
            <a:r>
              <a:rPr lang="en-US" b="1" u="sng" dirty="0" smtClean="0"/>
              <a:t>7 </a:t>
            </a:r>
            <a:r>
              <a:rPr lang="en-US" b="1" u="sng" dirty="0"/>
              <a:t>Characteristics of life:</a:t>
            </a:r>
            <a:endParaRPr lang="en-US" dirty="0"/>
          </a:p>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endParaRPr lang="en-US" dirty="0"/>
          </a:p>
          <a:p>
            <a:pPr marL="0" indent="0">
              <a:buNone/>
            </a:pPr>
            <a:r>
              <a:rPr lang="en-US" b="1" dirty="0" smtClean="0"/>
              <a:t>Why </a:t>
            </a:r>
            <a:r>
              <a:rPr lang="en-US" b="1" dirty="0"/>
              <a:t>is the elephant considered to be living and a rock is not?  Give </a:t>
            </a:r>
            <a:r>
              <a:rPr lang="en-US" b="1" dirty="0" smtClean="0"/>
              <a:t>3 </a:t>
            </a:r>
            <a:r>
              <a:rPr lang="en-US" b="1" dirty="0"/>
              <a:t>reasons why and </a:t>
            </a:r>
            <a:r>
              <a:rPr lang="en-US" b="1" u="sng" dirty="0"/>
              <a:t>BRIEFLY</a:t>
            </a:r>
            <a:r>
              <a:rPr lang="en-US" b="1" dirty="0"/>
              <a:t> explain each of them.</a:t>
            </a:r>
            <a:endParaRPr lang="en-US" dirty="0"/>
          </a:p>
          <a:p>
            <a:pPr marL="0" indent="0">
              <a:buNone/>
            </a:pPr>
            <a:endParaRPr lang="en-US" dirty="0"/>
          </a:p>
        </p:txBody>
      </p:sp>
      <p:pic>
        <p:nvPicPr>
          <p:cNvPr id="4" name="Picture 3" descr="http://www.learningpage.com/images/clipart/zoo_animals/images/lp_za_ff_img02_elephant.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4114800" cy="2590800"/>
          </a:xfrm>
          <a:prstGeom prst="rect">
            <a:avLst/>
          </a:prstGeom>
          <a:noFill/>
          <a:ln>
            <a:noFill/>
          </a:ln>
        </p:spPr>
      </p:pic>
      <p:pic>
        <p:nvPicPr>
          <p:cNvPr id="5" name="Picture 4" descr="http://www.funfonix.com/clipart/rock.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1" y="1066800"/>
            <a:ext cx="3647977" cy="3200400"/>
          </a:xfrm>
          <a:prstGeom prst="rect">
            <a:avLst/>
          </a:prstGeom>
          <a:noFill/>
          <a:ln>
            <a:noFill/>
          </a:ln>
        </p:spPr>
      </p:pic>
    </p:spTree>
    <p:extLst>
      <p:ext uri="{BB962C8B-B14F-4D97-AF65-F5344CB8AC3E}">
        <p14:creationId xmlns:p14="http://schemas.microsoft.com/office/powerpoint/2010/main" val="1098848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2258</Words>
  <Application>Microsoft Office PowerPoint</Application>
  <PresentationFormat>On-screen Show (4:3)</PresentationFormat>
  <Paragraphs>439</Paragraphs>
  <Slides>45</Slides>
  <Notes>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FALL FINAL STATIONS</vt:lpstr>
      <vt:lpstr>Scientific Method</vt:lpstr>
      <vt:lpstr>INTERPRETING GRAPHS</vt:lpstr>
      <vt:lpstr>PowerPoint Presentation</vt:lpstr>
      <vt:lpstr>INTERPRETING GRAPHS</vt:lpstr>
      <vt:lpstr>PowerPoint Presentation</vt:lpstr>
      <vt:lpstr>Hypothesis, Theory, Law</vt:lpstr>
      <vt:lpstr>Hypothesis, Theory, Law</vt:lpstr>
      <vt:lpstr>PowerPoint Presentation</vt:lpstr>
      <vt:lpstr>Levels of organization </vt:lpstr>
      <vt:lpstr>MC Questions</vt:lpstr>
      <vt:lpstr>Word Sort: Match each word with the correct definition! </vt:lpstr>
      <vt:lpstr>MC Questions</vt:lpstr>
      <vt:lpstr>Organic Compounds</vt:lpstr>
      <vt:lpstr>Using the pictures of the organic compounds answer the following questions</vt:lpstr>
      <vt:lpstr>MC Questions</vt:lpstr>
      <vt:lpstr>PowerPoint Presentation</vt:lpstr>
      <vt:lpstr>ENZYMES</vt:lpstr>
      <vt:lpstr>MC Questions</vt:lpstr>
      <vt:lpstr>Properties of Water </vt:lpstr>
      <vt:lpstr>PowerPoint Presentation</vt:lpstr>
      <vt:lpstr>PowerPoint Presentation</vt:lpstr>
      <vt:lpstr>PowerPoint Presentation</vt:lpstr>
      <vt:lpstr>Ecology</vt:lpstr>
      <vt:lpstr>PowerPoint Presentation</vt:lpstr>
      <vt:lpstr>ECOLOGY</vt:lpstr>
      <vt:lpstr>ECOLOGY</vt:lpstr>
      <vt:lpstr>ECOLOGY</vt:lpstr>
      <vt:lpstr>ECOLOGY</vt:lpstr>
      <vt:lpstr>MC Questions</vt:lpstr>
      <vt:lpstr>PowerPoint Presentation</vt:lpstr>
      <vt:lpstr>CELLS</vt:lpstr>
      <vt:lpstr>Using the two pictures of the cells answer the following questions: </vt:lpstr>
      <vt:lpstr>ORGANELLES</vt:lpstr>
      <vt:lpstr>MC Questions</vt:lpstr>
      <vt:lpstr>PowerPoint Presentation</vt:lpstr>
      <vt:lpstr>PowerPoint Presentation</vt:lpstr>
      <vt:lpstr>MC Questions</vt:lpstr>
      <vt:lpstr>Mitosis</vt:lpstr>
      <vt:lpstr>PowerPoint Presentation</vt:lpstr>
      <vt:lpstr>MC Questions</vt:lpstr>
      <vt:lpstr>DNA</vt:lpstr>
      <vt:lpstr>Transcription</vt:lpstr>
      <vt:lpstr>Translation</vt:lpstr>
      <vt:lpstr>Clicker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FINAL STATIONS</dc:title>
  <dc:creator>Coleman, Elizabeth</dc:creator>
  <cp:lastModifiedBy>Pelphrey, Elizabeth (PLD Science)</cp:lastModifiedBy>
  <cp:revision>37</cp:revision>
  <cp:lastPrinted>2014-12-02T12:39:46Z</cp:lastPrinted>
  <dcterms:created xsi:type="dcterms:W3CDTF">2012-12-11T20:00:45Z</dcterms:created>
  <dcterms:modified xsi:type="dcterms:W3CDTF">2014-12-02T12:49:06Z</dcterms:modified>
</cp:coreProperties>
</file>