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63246-AFB8-4FB4-B373-0CC85EBCE59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0D497-475E-4DA1-9A5C-4D7A1B2A5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6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0D497-475E-4DA1-9A5C-4D7A1B2A52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0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F5D4-EF95-4551-AE09-5210FC09CFB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8ABD-A602-4F88-BFE8-3D4E570C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8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F5D4-EF95-4551-AE09-5210FC09CFB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8ABD-A602-4F88-BFE8-3D4E570C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8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F5D4-EF95-4551-AE09-5210FC09CFB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8ABD-A602-4F88-BFE8-3D4E570C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F5D4-EF95-4551-AE09-5210FC09CFB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8ABD-A602-4F88-BFE8-3D4E570C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6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F5D4-EF95-4551-AE09-5210FC09CFB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8ABD-A602-4F88-BFE8-3D4E570C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9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F5D4-EF95-4551-AE09-5210FC09CFB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8ABD-A602-4F88-BFE8-3D4E570C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F5D4-EF95-4551-AE09-5210FC09CFB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8ABD-A602-4F88-BFE8-3D4E570C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F5D4-EF95-4551-AE09-5210FC09CFB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8ABD-A602-4F88-BFE8-3D4E570C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6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F5D4-EF95-4551-AE09-5210FC09CFB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8ABD-A602-4F88-BFE8-3D4E570C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F5D4-EF95-4551-AE09-5210FC09CFB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8ABD-A602-4F88-BFE8-3D4E570C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6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F5D4-EF95-4551-AE09-5210FC09CFB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8ABD-A602-4F88-BFE8-3D4E570C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7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BF5D4-EF95-4551-AE09-5210FC09CFB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8ABD-A602-4F88-BFE8-3D4E570C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Stations Answers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7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Cell</a:t>
            </a:r>
          </a:p>
          <a:p>
            <a:r>
              <a:rPr lang="en-US" dirty="0" smtClean="0"/>
              <a:t>Tissue</a:t>
            </a:r>
          </a:p>
          <a:p>
            <a:r>
              <a:rPr lang="en-US" dirty="0" smtClean="0"/>
              <a:t>Organ</a:t>
            </a:r>
          </a:p>
          <a:p>
            <a:r>
              <a:rPr lang="en-US" dirty="0" smtClean="0"/>
              <a:t>Organ System</a:t>
            </a:r>
          </a:p>
          <a:p>
            <a:r>
              <a:rPr lang="en-US" dirty="0" smtClean="0"/>
              <a:t>Organism</a:t>
            </a:r>
          </a:p>
          <a:p>
            <a:r>
              <a:rPr lang="en-US" dirty="0" smtClean="0"/>
              <a:t>Population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Ecosystem</a:t>
            </a:r>
          </a:p>
          <a:p>
            <a:r>
              <a:rPr lang="en-US" dirty="0" smtClean="0"/>
              <a:t>Biome</a:t>
            </a:r>
          </a:p>
          <a:p>
            <a:r>
              <a:rPr lang="en-US" dirty="0" smtClean="0"/>
              <a:t>Biosphere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04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1. c. amount of sunlight</a:t>
            </a:r>
          </a:p>
          <a:p>
            <a:pPr marL="0" indent="0">
              <a:buNone/>
            </a:pPr>
            <a:r>
              <a:rPr lang="en-US" sz="4000" dirty="0" smtClean="0"/>
              <a:t>2. a. amount of growth</a:t>
            </a:r>
          </a:p>
          <a:p>
            <a:pPr marL="0" lvl="1" indent="0">
              <a:buNone/>
            </a:pPr>
            <a:r>
              <a:rPr lang="en-US" sz="3600" dirty="0" smtClean="0"/>
              <a:t>3. </a:t>
            </a:r>
            <a:r>
              <a:rPr lang="en-US" sz="4000" dirty="0" smtClean="0"/>
              <a:t>c. The data collected when a hypothesis is tested can support a theory </a:t>
            </a:r>
          </a:p>
          <a:p>
            <a:pPr marL="0" lvl="1" indent="0">
              <a:buNone/>
            </a:pPr>
            <a:r>
              <a:rPr lang="en-US" sz="4000" dirty="0" smtClean="0"/>
              <a:t>4. </a:t>
            </a:r>
            <a:r>
              <a:rPr lang="en-US" sz="4000" dirty="0" err="1" smtClean="0"/>
              <a:t>b.Responsiveness</a:t>
            </a: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514350" indent="-514350"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64071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61232"/>
              </p:ext>
            </p:extLst>
          </p:nvPr>
        </p:nvGraphicFramePr>
        <p:xfrm>
          <a:off x="1219200" y="533400"/>
          <a:ext cx="6260634" cy="519582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130317"/>
                <a:gridCol w="3130317"/>
              </a:tblGrid>
              <a:tr h="4970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Covalent Bond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c. A </a:t>
                      </a:r>
                      <a:r>
                        <a:rPr lang="en-US" sz="1600" b="1" dirty="0" smtClean="0">
                          <a:effectLst/>
                        </a:rPr>
                        <a:t>bond where valence (outer) electrons are shared</a:t>
                      </a:r>
                      <a:endParaRPr lang="en-US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172" marR="53172" marT="0" marB="0"/>
                </a:tc>
              </a:tr>
              <a:tr h="397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Ionic Bond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f. Metals </a:t>
                      </a:r>
                      <a:r>
                        <a:rPr lang="en-US" sz="1600" b="1" dirty="0" smtClean="0">
                          <a:effectLst/>
                        </a:rPr>
                        <a:t>and non-metals bond; negatively charged ions bond with positively charged ions</a:t>
                      </a:r>
                      <a:endParaRPr lang="en-US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172" marR="53172" marT="0" marB="0"/>
                </a:tc>
              </a:tr>
              <a:tr h="397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Neutron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e. Neutrally </a:t>
                      </a:r>
                      <a:r>
                        <a:rPr lang="en-US" sz="1600" b="1" dirty="0" smtClean="0">
                          <a:effectLst/>
                        </a:rPr>
                        <a:t>charged particles in an atom found in the nucleus.</a:t>
                      </a:r>
                      <a:endParaRPr lang="en-US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2" marR="53172" marT="0" marB="0"/>
                </a:tc>
              </a:tr>
              <a:tr h="298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Proton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a. Positively </a:t>
                      </a:r>
                      <a:r>
                        <a:rPr lang="en-US" sz="1600" b="1" dirty="0" smtClean="0">
                          <a:effectLst/>
                        </a:rPr>
                        <a:t>charged particles in an atom found in the nucleus.</a:t>
                      </a:r>
                      <a:endParaRPr lang="en-US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172" marR="53172" marT="0" marB="0"/>
                </a:tc>
              </a:tr>
              <a:tr h="4970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Atomic number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g. the </a:t>
                      </a:r>
                      <a:r>
                        <a:rPr lang="en-US" sz="1600" b="1" dirty="0" smtClean="0">
                          <a:effectLst/>
                        </a:rPr>
                        <a:t>number of protons found in an atom</a:t>
                      </a:r>
                      <a:endParaRPr lang="en-US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172" marR="53172" marT="0" marB="0"/>
                </a:tc>
              </a:tr>
              <a:tr h="6958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Electrons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b. Negatively </a:t>
                      </a:r>
                      <a:r>
                        <a:rPr lang="en-US" sz="1600" b="1" dirty="0" smtClean="0">
                          <a:effectLst/>
                        </a:rPr>
                        <a:t>charged particles in an atom</a:t>
                      </a:r>
                      <a:endParaRPr lang="en-US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2" marR="53172" marT="0" marB="0"/>
                </a:tc>
              </a:tr>
              <a:tr h="397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Atomic Mass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g. The </a:t>
                      </a:r>
                      <a:r>
                        <a:rPr lang="en-US" sz="1600" b="1" dirty="0">
                          <a:effectLst/>
                        </a:rPr>
                        <a:t>number of protons and neutrons in an atom.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2" marR="53172" marT="0" marB="0"/>
                </a:tc>
              </a:tr>
              <a:tr h="298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Element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d.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effectLst/>
                        </a:rPr>
                        <a:t>A </a:t>
                      </a:r>
                      <a:r>
                        <a:rPr lang="en-US" sz="1600" b="1" dirty="0" smtClean="0">
                          <a:effectLst/>
                        </a:rPr>
                        <a:t>substance with only one type of atom</a:t>
                      </a:r>
                      <a:endParaRPr lang="en-US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172" marR="531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69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5. d. Protons, neutrons, and electrons</a:t>
            </a:r>
          </a:p>
          <a:p>
            <a:pPr marL="0" indent="0">
              <a:buNone/>
            </a:pPr>
            <a:r>
              <a:rPr lang="en-US" sz="4400" dirty="0" smtClean="0"/>
              <a:t>6. a. 6</a:t>
            </a:r>
          </a:p>
          <a:p>
            <a:pPr marL="0" indent="0">
              <a:buNone/>
            </a:pPr>
            <a:r>
              <a:rPr lang="en-US" sz="4400" dirty="0" smtClean="0"/>
              <a:t>7. b. Nucleus</a:t>
            </a:r>
          </a:p>
          <a:p>
            <a:pPr marL="0" indent="0">
              <a:buNone/>
            </a:pPr>
            <a:r>
              <a:rPr lang="en-US" sz="4400" dirty="0" smtClean="0"/>
              <a:t>8. b. Covalent Bonds</a:t>
            </a:r>
          </a:p>
          <a:p>
            <a:pPr marL="0" indent="0">
              <a:buNone/>
            </a:pPr>
            <a:r>
              <a:rPr lang="en-US" sz="4400" dirty="0" smtClean="0"/>
              <a:t>9. c. Ionic Bonding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2048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1. Carbohydrates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2. Glucose and Starch</a:t>
            </a:r>
          </a:p>
          <a:p>
            <a:pPr marL="0" indent="0">
              <a:buNone/>
            </a:pPr>
            <a:r>
              <a:rPr lang="en-US" dirty="0" smtClean="0"/>
              <a:t>      3. Fast Energy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.  1. Protein</a:t>
            </a:r>
          </a:p>
          <a:p>
            <a:pPr marL="0" indent="0">
              <a:buNone/>
            </a:pPr>
            <a:r>
              <a:rPr lang="en-US" dirty="0" smtClean="0"/>
              <a:t>      2. Enzymes and Muscles</a:t>
            </a:r>
          </a:p>
          <a:p>
            <a:pPr marL="0" indent="0">
              <a:buNone/>
            </a:pPr>
            <a:r>
              <a:rPr lang="en-US" dirty="0" smtClean="0"/>
              <a:t>      3. Structure, and chemical reactions</a:t>
            </a:r>
          </a:p>
          <a:p>
            <a:pPr marL="0" indent="0">
              <a:buNone/>
            </a:pPr>
            <a:r>
              <a:rPr lang="en-US" dirty="0" smtClean="0"/>
              <a:t>D. 1. Lipids</a:t>
            </a:r>
          </a:p>
          <a:p>
            <a:pPr marL="0" indent="0">
              <a:buNone/>
            </a:pPr>
            <a:r>
              <a:rPr lang="en-US" dirty="0" smtClean="0"/>
              <a:t>      2. Oils and Fats</a:t>
            </a:r>
          </a:p>
          <a:p>
            <a:pPr marL="0" indent="0">
              <a:buNone/>
            </a:pPr>
            <a:r>
              <a:rPr lang="en-US" dirty="0" smtClean="0"/>
              <a:t>      3. Stored </a:t>
            </a:r>
            <a:r>
              <a:rPr lang="en-US" dirty="0" smtClean="0"/>
              <a:t>Energy and Cell Membranes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10. A. Lipids</a:t>
            </a:r>
          </a:p>
          <a:p>
            <a:pPr marL="0" indent="0">
              <a:buNone/>
            </a:pPr>
            <a:r>
              <a:rPr lang="en-US" sz="4400" dirty="0" smtClean="0"/>
              <a:t>11. C. </a:t>
            </a:r>
            <a:r>
              <a:rPr lang="en-US" sz="4400" dirty="0" err="1" smtClean="0"/>
              <a:t>Monosaccharides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12. C. C, H, O, N</a:t>
            </a:r>
          </a:p>
          <a:p>
            <a:pPr marL="0" indent="0">
              <a:buNone/>
            </a:pPr>
            <a:r>
              <a:rPr lang="en-US" sz="4400" dirty="0" smtClean="0"/>
              <a:t>13. C. Nucleic Acids</a:t>
            </a:r>
          </a:p>
          <a:p>
            <a:pPr marL="0" indent="0">
              <a:buNone/>
            </a:pPr>
            <a:r>
              <a:rPr lang="en-US" sz="4400" dirty="0" smtClean="0"/>
              <a:t>14. D. Amino Acids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575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1. With an enzyme chemical reactions are easy and happen faster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065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2. Enzymes will not work unless they attach to a specific </a:t>
            </a:r>
            <a:r>
              <a:rPr lang="en-US" sz="4400" b="1" u="sng" dirty="0" smtClean="0"/>
              <a:t>SUBSTRATE</a:t>
            </a:r>
            <a:r>
              <a:rPr lang="en-US" sz="4400" u="sng" dirty="0" smtClean="0"/>
              <a:t>. </a:t>
            </a:r>
            <a:r>
              <a:rPr lang="en-US" sz="4400" dirty="0" smtClean="0"/>
              <a:t>If the shape is changed by </a:t>
            </a:r>
            <a:r>
              <a:rPr lang="en-US" sz="4400" b="1" u="sng" dirty="0" smtClean="0"/>
              <a:t>CONCENTRATION, TEMPERATURE, OR p</a:t>
            </a:r>
            <a:r>
              <a:rPr lang="en-US" sz="4400" b="1" u="sng" dirty="0"/>
              <a:t>H</a:t>
            </a:r>
            <a:r>
              <a:rPr lang="en-US" sz="4400" dirty="0" smtClean="0"/>
              <a:t>, the enzyme will not work. </a:t>
            </a:r>
            <a:r>
              <a:rPr lang="en-US" sz="4400" u="sng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84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15. A. by reducing the activation energy</a:t>
            </a:r>
          </a:p>
          <a:p>
            <a:pPr marL="0" indent="0">
              <a:buNone/>
            </a:pPr>
            <a:r>
              <a:rPr lang="en-US" sz="4400" dirty="0" smtClean="0"/>
              <a:t>16. A. Each enzyme is very specific and can only catalyze a certain reaction by binding to its substrate at its active site.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99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400" dirty="0" smtClean="0"/>
              <a:t>Surface Tension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The oxygen is slightly negative and the </a:t>
            </a:r>
            <a:r>
              <a:rPr lang="en-US" sz="4400" dirty="0" err="1" smtClean="0"/>
              <a:t>hydrogens</a:t>
            </a:r>
            <a:r>
              <a:rPr lang="en-US" sz="4400" dirty="0" smtClean="0"/>
              <a:t> are slightly positive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Covalent Bonds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38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u="sng" dirty="0" smtClean="0"/>
              <a:t>Hypothesis=</a:t>
            </a:r>
            <a:r>
              <a:rPr lang="en-US" dirty="0" smtClean="0"/>
              <a:t> They predicted that spiders that had caffeine would make different webs compared to those that had not had caffeine</a:t>
            </a:r>
          </a:p>
          <a:p>
            <a:pPr marL="514350" indent="-514350">
              <a:buAutoNum type="arabicPeriod"/>
            </a:pPr>
            <a:r>
              <a:rPr lang="en-US" b="1" u="sng" dirty="0" smtClean="0"/>
              <a:t>Independent Variable </a:t>
            </a:r>
            <a:r>
              <a:rPr lang="en-US" dirty="0" smtClean="0"/>
              <a:t>= Amount of Caffeine</a:t>
            </a:r>
          </a:p>
          <a:p>
            <a:pPr marL="514350" indent="-514350">
              <a:buAutoNum type="arabicPeriod"/>
            </a:pPr>
            <a:r>
              <a:rPr lang="en-US" b="1" u="sng" dirty="0" smtClean="0"/>
              <a:t>Dependent Variable </a:t>
            </a:r>
            <a:r>
              <a:rPr lang="en-US" dirty="0" smtClean="0"/>
              <a:t>= Webs</a:t>
            </a:r>
          </a:p>
          <a:p>
            <a:pPr marL="514350" indent="-514350">
              <a:buAutoNum type="arabicPeriod"/>
            </a:pPr>
            <a:r>
              <a:rPr lang="en-US" b="1" u="sng" dirty="0" smtClean="0"/>
              <a:t>Control</a:t>
            </a:r>
            <a:r>
              <a:rPr lang="en-US" dirty="0" smtClean="0"/>
              <a:t>= group of spiders that did not get caffeine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3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4. Hydrogen Bonds</a:t>
            </a:r>
          </a:p>
          <a:p>
            <a:pPr marL="0" indent="0">
              <a:buNone/>
            </a:pPr>
            <a:r>
              <a:rPr lang="en-US" sz="6600" dirty="0" smtClean="0"/>
              <a:t>5. Ice would sink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336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4400" dirty="0" smtClean="0"/>
              <a:t>0-6.9 = acids</a:t>
            </a:r>
          </a:p>
          <a:p>
            <a:pPr marL="514350" indent="-514350">
              <a:buAutoNum type="alphaLcPeriod"/>
            </a:pPr>
            <a:r>
              <a:rPr lang="en-US" sz="4400" dirty="0" smtClean="0"/>
              <a:t>7 = neutral</a:t>
            </a:r>
          </a:p>
          <a:p>
            <a:pPr marL="514350" indent="-514350">
              <a:buAutoNum type="alphaLcPeriod"/>
            </a:pPr>
            <a:r>
              <a:rPr lang="en-US" sz="4400" dirty="0" smtClean="0"/>
              <a:t>7.1-14 = bases</a:t>
            </a:r>
          </a:p>
          <a:p>
            <a:pPr marL="514350" indent="-514350">
              <a:buAutoNum type="alphaLcPeriod"/>
            </a:pPr>
            <a:r>
              <a:rPr lang="en-US" sz="4400" dirty="0" smtClean="0"/>
              <a:t>H+</a:t>
            </a:r>
          </a:p>
          <a:p>
            <a:pPr marL="514350" indent="-514350">
              <a:buAutoNum type="alphaLcPeriod"/>
            </a:pPr>
            <a:r>
              <a:rPr lang="en-US" sz="4400" dirty="0" smtClean="0"/>
              <a:t>OH-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627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17. B. Base</a:t>
            </a:r>
          </a:p>
          <a:p>
            <a:pPr marL="0" indent="0">
              <a:buNone/>
            </a:pPr>
            <a:r>
              <a:rPr lang="en-US" sz="4400" dirty="0" smtClean="0"/>
              <a:t>18. C. the oxygen is slightly negative and the </a:t>
            </a:r>
            <a:r>
              <a:rPr lang="en-US" sz="4400" dirty="0" err="1" smtClean="0"/>
              <a:t>hydrogens</a:t>
            </a:r>
            <a:r>
              <a:rPr lang="en-US" sz="4400" dirty="0" smtClean="0"/>
              <a:t> are slightly positive</a:t>
            </a:r>
          </a:p>
          <a:p>
            <a:pPr marL="0" indent="0">
              <a:buNone/>
            </a:pPr>
            <a:r>
              <a:rPr lang="en-US" sz="4400" dirty="0" smtClean="0"/>
              <a:t>19. D. stomach acid pH= 2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Biome, Ecosystem, Population, Community</a:t>
            </a:r>
          </a:p>
          <a:p>
            <a:pPr marL="514350" indent="-514350">
              <a:buAutoNum type="arabicPeriod"/>
            </a:pPr>
            <a:r>
              <a:rPr lang="en-US" dirty="0" smtClean="0"/>
              <a:t>Biome</a:t>
            </a:r>
          </a:p>
          <a:p>
            <a:pPr marL="514350" indent="-514350">
              <a:buAutoNum type="arabicPeriod"/>
            </a:pPr>
            <a:r>
              <a:rPr lang="en-US" dirty="0" smtClean="0"/>
              <a:t>Turtles, Humans, Plants (Only living things in an area)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90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Non-living</a:t>
            </a:r>
          </a:p>
          <a:p>
            <a:pPr marL="0" indent="0">
              <a:buNone/>
            </a:pPr>
            <a:r>
              <a:rPr lang="en-US" dirty="0" smtClean="0"/>
              <a:t>5. Rocks, weather, rain, soil</a:t>
            </a:r>
          </a:p>
          <a:p>
            <a:pPr marL="0" indent="0">
              <a:buNone/>
            </a:pPr>
            <a:r>
              <a:rPr lang="en-US" dirty="0" smtClean="0"/>
              <a:t>6. Living</a:t>
            </a:r>
          </a:p>
          <a:p>
            <a:pPr marL="0" indent="0">
              <a:buNone/>
            </a:pPr>
            <a:r>
              <a:rPr lang="en-US" dirty="0" smtClean="0"/>
              <a:t>7. Animals, Plants, Bacteria</a:t>
            </a:r>
          </a:p>
          <a:p>
            <a:pPr marL="0" indent="0">
              <a:buNone/>
            </a:pPr>
            <a:r>
              <a:rPr lang="en-US" dirty="0" smtClean="0"/>
              <a:t>8.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6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Answers may vary. Example: Phytoplankton, mayfly, salamander, bald eagle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populations of phytoplankton, trout, and frog would be affected.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46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3.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4. Cactus, plant</a:t>
            </a:r>
          </a:p>
          <a:p>
            <a:pPr marL="0" indent="0">
              <a:buNone/>
            </a:pPr>
            <a:r>
              <a:rPr lang="en-US" sz="4000" dirty="0" smtClean="0"/>
              <a:t>5. Hawk, carnivore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51932" r="74031" b="26831"/>
          <a:stretch/>
        </p:blipFill>
        <p:spPr bwMode="auto">
          <a:xfrm>
            <a:off x="1329690" y="1447800"/>
            <a:ext cx="2819400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85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6. 1500 kcal</a:t>
            </a:r>
          </a:p>
          <a:p>
            <a:pPr marL="0" indent="0">
              <a:buNone/>
            </a:pPr>
            <a:r>
              <a:rPr lang="en-US" sz="4400" dirty="0" smtClean="0"/>
              <a:t>7. 100%</a:t>
            </a:r>
          </a:p>
          <a:p>
            <a:pPr marL="0" indent="0">
              <a:buNone/>
            </a:pPr>
            <a:r>
              <a:rPr lang="en-US" sz="4400" dirty="0" smtClean="0"/>
              <a:t>8. autotroph, producer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57067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400" dirty="0" smtClean="0"/>
              <a:t>Parasitism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Mutualism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Commensalism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27984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20. (a) population</a:t>
            </a:r>
          </a:p>
          <a:p>
            <a:pPr marL="0" indent="0">
              <a:buNone/>
            </a:pPr>
            <a:r>
              <a:rPr lang="en-US" sz="4000" dirty="0" smtClean="0"/>
              <a:t>21. (c) 10%</a:t>
            </a:r>
          </a:p>
          <a:p>
            <a:pPr marL="0" indent="0">
              <a:buNone/>
            </a:pPr>
            <a:r>
              <a:rPr lang="en-US" sz="4000" dirty="0" smtClean="0"/>
              <a:t>22. (b) autotrophs</a:t>
            </a:r>
          </a:p>
          <a:p>
            <a:pPr marL="0" indent="0">
              <a:buNone/>
            </a:pPr>
            <a:r>
              <a:rPr lang="en-US" sz="4000" dirty="0" smtClean="0"/>
              <a:t>23. (b) commensalism</a:t>
            </a:r>
          </a:p>
          <a:p>
            <a:pPr marL="0" indent="0">
              <a:buNone/>
            </a:pPr>
            <a:r>
              <a:rPr lang="en-US" sz="4000" dirty="0" smtClean="0"/>
              <a:t>24. (b) carrying capacity</a:t>
            </a:r>
          </a:p>
        </p:txBody>
      </p:sp>
    </p:spTree>
    <p:extLst>
      <p:ext uri="{BB962C8B-B14F-4D97-AF65-F5344CB8AC3E}">
        <p14:creationId xmlns:p14="http://schemas.microsoft.com/office/powerpoint/2010/main" val="212743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4800" dirty="0" smtClean="0"/>
              <a:t>At 10 days</a:t>
            </a:r>
          </a:p>
          <a:p>
            <a:pPr marL="514350" indent="-514350">
              <a:buAutoNum type="alphaLcPeriod"/>
            </a:pPr>
            <a:r>
              <a:rPr lang="en-US" sz="4800" dirty="0" smtClean="0"/>
              <a:t>400 mL of </a:t>
            </a:r>
            <a:r>
              <a:rPr lang="en-US" sz="4800" dirty="0" smtClean="0"/>
              <a:t>Paramecium</a:t>
            </a:r>
          </a:p>
          <a:p>
            <a:pPr marL="514350" indent="-514350">
              <a:buAutoNum type="alphaLcPeriod"/>
            </a:pPr>
            <a:r>
              <a:rPr lang="en-US" sz="4800" dirty="0" smtClean="0"/>
              <a:t>Logistic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405074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800" dirty="0" smtClean="0"/>
              <a:t>Eukaryote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Prokaryote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Prokaryotic cells DO NOT have a nucleus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278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800" dirty="0" smtClean="0"/>
              <a:t>Animal Cell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Plant Cell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Plant cells have chloroplasts, cell wall, and central vacuole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337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400" dirty="0" smtClean="0"/>
              <a:t>Cell Wall, DNA, ribosomes, flagella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Ribosomes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Cell Regulation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Site of Photosynthesis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Packages and transports cell materials</a:t>
            </a:r>
          </a:p>
          <a:p>
            <a:pPr marL="0" indent="0">
              <a:buNone/>
            </a:pPr>
            <a:endParaRPr lang="en-US" sz="4400" dirty="0" smtClean="0"/>
          </a:p>
          <a:p>
            <a:pPr marL="514350" indent="-514350">
              <a:buAutoNum type="arabicPeriod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585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25. B. NUCLEUS</a:t>
            </a:r>
          </a:p>
          <a:p>
            <a:pPr marL="0" indent="0">
              <a:buNone/>
            </a:pPr>
            <a:r>
              <a:rPr lang="en-US" sz="4400" dirty="0" smtClean="0"/>
              <a:t>26. C. CHLOROPLAST</a:t>
            </a:r>
          </a:p>
          <a:p>
            <a:pPr marL="0" indent="0">
              <a:buNone/>
            </a:pPr>
            <a:r>
              <a:rPr lang="en-US" sz="4400" dirty="0" smtClean="0"/>
              <a:t>27. C. CONTROLS ALL CELL FUNCTIONS</a:t>
            </a:r>
          </a:p>
          <a:p>
            <a:pPr marL="0" indent="0">
              <a:buNone/>
            </a:pPr>
            <a:r>
              <a:rPr lang="en-US" sz="4400" dirty="0" smtClean="0"/>
              <a:t>28. C. BACTERIA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699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1. Facilitated diffusion uses carrier proteins to transport larger molecules from an area of high concentration to an area of low concentration.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071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400" dirty="0" smtClean="0"/>
              <a:t>Isotonic, water will move in both directions</a:t>
            </a:r>
            <a:endParaRPr lang="en-US" sz="4400" dirty="0" smtClean="0"/>
          </a:p>
          <a:p>
            <a:pPr marL="514350" indent="-514350">
              <a:buAutoNum type="arabicPeriod"/>
            </a:pPr>
            <a:r>
              <a:rPr lang="en-US" sz="4400" dirty="0" smtClean="0"/>
              <a:t>Hypotonic, the </a:t>
            </a:r>
            <a:r>
              <a:rPr lang="en-US" sz="4400" dirty="0" smtClean="0"/>
              <a:t>water </a:t>
            </a:r>
            <a:r>
              <a:rPr lang="en-US" sz="4400" dirty="0" smtClean="0"/>
              <a:t>molecules </a:t>
            </a:r>
            <a:r>
              <a:rPr lang="en-US" sz="4400" dirty="0" smtClean="0"/>
              <a:t>will move in.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Hypertonic</a:t>
            </a:r>
            <a:r>
              <a:rPr lang="en-US" sz="4400" dirty="0" smtClean="0"/>
              <a:t>, the </a:t>
            </a:r>
            <a:r>
              <a:rPr lang="en-US" sz="4400" dirty="0" smtClean="0"/>
              <a:t>water molecules </a:t>
            </a:r>
            <a:r>
              <a:rPr lang="en-US" sz="4400" dirty="0" smtClean="0"/>
              <a:t>will move </a:t>
            </a:r>
            <a:r>
              <a:rPr lang="en-US" sz="4400" dirty="0" smtClean="0"/>
              <a:t>out</a:t>
            </a:r>
            <a:r>
              <a:rPr lang="en-US" sz="4400" dirty="0" smtClean="0"/>
              <a:t>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320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29. B. OSMOSIS</a:t>
            </a:r>
          </a:p>
          <a:p>
            <a:pPr marL="0" indent="0">
              <a:buNone/>
            </a:pPr>
            <a:r>
              <a:rPr lang="en-US" sz="4400" dirty="0" smtClean="0"/>
              <a:t>30. D. ACTIVE TRANSPORT</a:t>
            </a:r>
          </a:p>
          <a:p>
            <a:pPr marL="0" indent="0">
              <a:buNone/>
            </a:pPr>
            <a:r>
              <a:rPr lang="en-US" sz="4400" dirty="0" smtClean="0"/>
              <a:t>31. A. HYPOTONIC</a:t>
            </a:r>
          </a:p>
          <a:p>
            <a:pPr marL="0" indent="0">
              <a:buNone/>
            </a:pPr>
            <a:r>
              <a:rPr lang="en-US" sz="4400" dirty="0" smtClean="0"/>
              <a:t>32. B. CONTINUE TO MOVE BACK AND FORTH AT AN EQUAL RATE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480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1. A-G- C- E- B-F- D</a:t>
            </a:r>
          </a:p>
          <a:p>
            <a:pPr marL="0" indent="0">
              <a:buNone/>
            </a:pPr>
            <a:r>
              <a:rPr lang="en-US" sz="5400" dirty="0" smtClean="0"/>
              <a:t>2. METAPHASE</a:t>
            </a:r>
          </a:p>
          <a:p>
            <a:pPr marL="0" indent="0">
              <a:buNone/>
            </a:pPr>
            <a:r>
              <a:rPr lang="en-US" sz="5400" dirty="0" smtClean="0"/>
              <a:t>3. </a:t>
            </a:r>
            <a:r>
              <a:rPr lang="en-US" sz="5400" dirty="0" smtClean="0"/>
              <a:t>TELOPHASE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934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33. A. 2 IDENTICAL CELLS</a:t>
            </a:r>
          </a:p>
          <a:p>
            <a:pPr marL="0" indent="0">
              <a:buNone/>
            </a:pPr>
            <a:r>
              <a:rPr lang="en-US" sz="4800" dirty="0" smtClean="0"/>
              <a:t>34. B. CANCER</a:t>
            </a:r>
          </a:p>
          <a:p>
            <a:pPr marL="0" indent="0">
              <a:buNone/>
            </a:pPr>
            <a:r>
              <a:rPr lang="en-US" sz="4800" dirty="0" smtClean="0"/>
              <a:t>34. B. CHECKPOINTS</a:t>
            </a:r>
          </a:p>
          <a:p>
            <a:pPr marL="0" indent="0">
              <a:buNone/>
            </a:pPr>
            <a:r>
              <a:rPr lang="en-US" sz="4800" dirty="0" smtClean="0"/>
              <a:t>35. C. DNA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183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400" dirty="0" smtClean="0"/>
              <a:t>DNA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NITROGEN BASES A,T, G, C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PHOSPHATE AND SUGAR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TAAGGCG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75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4000" dirty="0" smtClean="0"/>
              <a:t>As weight increases, height increases</a:t>
            </a:r>
          </a:p>
          <a:p>
            <a:pPr marL="514350" indent="-514350">
              <a:buAutoNum type="alphaUcPeriod"/>
            </a:pPr>
            <a:r>
              <a:rPr lang="en-US" sz="4000" dirty="0" smtClean="0"/>
              <a:t>Height and Weight have a positive relationship</a:t>
            </a:r>
          </a:p>
          <a:p>
            <a:pPr marL="514350" indent="-514350">
              <a:buAutoNum type="alphaUcPeriod"/>
            </a:pPr>
            <a:r>
              <a:rPr lang="en-US" sz="4000" dirty="0" smtClean="0"/>
              <a:t>Your own opinion</a:t>
            </a:r>
            <a:r>
              <a:rPr lang="en-US" sz="4000" dirty="0" smtClean="0"/>
              <a:t>…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2063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800" dirty="0" smtClean="0"/>
              <a:t>RNA IS SINGLE STRANDED, DNA IS DOUBLE STRANDED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A=U, T=A, G=C, C=G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4800" dirty="0" smtClean="0"/>
              <a:t>UAAUGCG</a:t>
            </a:r>
          </a:p>
          <a:p>
            <a:pPr marL="514350" indent="-514350">
              <a:buAutoNum type="arabicPeriod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409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800" dirty="0" smtClean="0"/>
              <a:t>RNA TO A PROTEIN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START-ARG- CYS- GLU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A CHAIN OF AMINO ACIDS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IN THE RIBOSOMES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823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23. B. CAGTAG</a:t>
            </a:r>
          </a:p>
          <a:p>
            <a:pPr marL="0" indent="0">
              <a:buNone/>
            </a:pPr>
            <a:r>
              <a:rPr lang="en-US" sz="6600" dirty="0" smtClean="0"/>
              <a:t>24. </a:t>
            </a:r>
            <a:r>
              <a:rPr lang="en-US" sz="6600" smtClean="0"/>
              <a:t>C. CAUGC</a:t>
            </a: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576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4000" dirty="0" smtClean="0"/>
              <a:t>25 mph</a:t>
            </a:r>
          </a:p>
          <a:p>
            <a:pPr marL="514350" indent="-514350">
              <a:buAutoNum type="alphaLcPeriod"/>
            </a:pPr>
            <a:r>
              <a:rPr lang="en-US" sz="4000" dirty="0" smtClean="0"/>
              <a:t>About 3x (Cheetah=70mph)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813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4000" dirty="0" smtClean="0"/>
              <a:t>10%</a:t>
            </a:r>
          </a:p>
          <a:p>
            <a:pPr marL="514350" indent="-514350">
              <a:buAutoNum type="alphaUcPeriod"/>
            </a:pPr>
            <a:r>
              <a:rPr lang="en-US" sz="4000" dirty="0" smtClean="0"/>
              <a:t>It declines</a:t>
            </a:r>
          </a:p>
          <a:p>
            <a:pPr marL="514350" indent="-514350">
              <a:buAutoNum type="alphaUcPeriod"/>
            </a:pPr>
            <a:r>
              <a:rPr lang="en-US" sz="4000" dirty="0" smtClean="0"/>
              <a:t>Turkey’s only like about 10% of vitamins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203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5400" dirty="0" smtClean="0"/>
              <a:t>Hypothesis</a:t>
            </a:r>
          </a:p>
          <a:p>
            <a:pPr marL="514350" indent="-514350">
              <a:buAutoNum type="arabicPeriod"/>
            </a:pPr>
            <a:r>
              <a:rPr lang="en-US" sz="5400" dirty="0" smtClean="0"/>
              <a:t>Law</a:t>
            </a:r>
          </a:p>
          <a:p>
            <a:pPr marL="514350" indent="-514350">
              <a:buAutoNum type="arabicPeriod"/>
            </a:pPr>
            <a:r>
              <a:rPr lang="en-US" sz="5400" dirty="0" smtClean="0"/>
              <a:t>Theory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6461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800" dirty="0" smtClean="0"/>
              <a:t>Hypothesis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Law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Theory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25774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Elephants: 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Reproduce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Keep a constant internal </a:t>
            </a:r>
            <a:r>
              <a:rPr lang="en-US" sz="3600" dirty="0" smtClean="0"/>
              <a:t>environment (Homeostasis) </a:t>
            </a:r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600" dirty="0" smtClean="0"/>
              <a:t>Respond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Use energy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Grow/develop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Organized in cells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Adaptation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289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893</Words>
  <Application>Microsoft Office PowerPoint</Application>
  <PresentationFormat>On-screen Show (4:3)</PresentationFormat>
  <Paragraphs>167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Stations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Stations Answers</dc:title>
  <dc:creator>Coleman, Elizabeth</dc:creator>
  <cp:lastModifiedBy>Pelphrey, Elizabeth (PLD Science)</cp:lastModifiedBy>
  <cp:revision>7</cp:revision>
  <dcterms:created xsi:type="dcterms:W3CDTF">2013-12-09T21:30:59Z</dcterms:created>
  <dcterms:modified xsi:type="dcterms:W3CDTF">2014-12-02T12:41:43Z</dcterms:modified>
</cp:coreProperties>
</file>