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CD088-0725-489A-9484-23D927F6C8FB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1C4A6-8495-48B5-8316-28239A6A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9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FFB5BB0-3F9B-4CB5-9E15-C1DE91907D05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5A82022-3859-4605-9AB5-AC37519CFCDA}" type="slidenum">
              <a:rPr lang="en-US" sz="1200" smtClean="0">
                <a:latin typeface="Arial" charset="0"/>
              </a:rPr>
              <a:pPr/>
              <a:t>10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2F0544A-AA6A-44EF-B782-14F0289BC1F4}" type="slidenum">
              <a:rPr lang="en-US" sz="1200" smtClean="0">
                <a:latin typeface="Arial" charset="0"/>
              </a:rPr>
              <a:pPr/>
              <a:t>11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2F0544A-AA6A-44EF-B782-14F0289BC1F4}" type="slidenum">
              <a:rPr lang="en-US" sz="1200" smtClean="0">
                <a:latin typeface="Arial" charset="0"/>
              </a:rPr>
              <a:pPr/>
              <a:t>12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EC46B84-61C8-4DD4-AD8D-B5643C68887E}" type="slidenum">
              <a:rPr lang="en-US" sz="1200" smtClean="0">
                <a:latin typeface="Arial" charset="0"/>
              </a:rPr>
              <a:pPr/>
              <a:t>13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8A440E2-AB3C-4E61-95A1-B95EB7AE9211}" type="slidenum">
              <a:rPr lang="en-US" sz="1200" smtClean="0">
                <a:latin typeface="Arial" charset="0"/>
              </a:rPr>
              <a:pPr/>
              <a:t>14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1C89764-9766-4367-9ADC-4B76955EE291}" type="slidenum">
              <a:rPr lang="en-US" sz="1200" smtClean="0">
                <a:latin typeface="Arial" charset="0"/>
              </a:rPr>
              <a:pPr/>
              <a:t>15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49E58F8-5F12-4231-B830-B9A4C2BACD6E}" type="slidenum">
              <a:rPr lang="en-US" sz="1200" smtClean="0">
                <a:latin typeface="Arial" charset="0"/>
              </a:rPr>
              <a:pPr/>
              <a:t>16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174E9C4-AC7E-4E08-9D37-FFB439AC091A}" type="slidenum">
              <a:rPr lang="en-US" sz="1200" smtClean="0">
                <a:latin typeface="Arial" charset="0"/>
              </a:rPr>
              <a:pPr/>
              <a:t>17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18B7D42-5BA9-4E09-8C41-B1958DDF68E3}" type="slidenum">
              <a:rPr lang="en-US" sz="1200" smtClean="0">
                <a:latin typeface="Arial" charset="0"/>
              </a:rPr>
              <a:pPr/>
              <a:t>18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E132EDC-E464-4AE4-9568-66F2A1D82056}" type="slidenum">
              <a:rPr lang="en-US" sz="1200" smtClean="0">
                <a:latin typeface="Arial" charset="0"/>
              </a:rPr>
              <a:pPr/>
              <a:t>19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pPr eaLnBrk="1" hangingPunct="1"/>
            <a:r>
              <a:rPr lang="el-GR" b="1" smtClean="0">
                <a:solidFill>
                  <a:srgbClr val="000000"/>
                </a:solidFill>
              </a:rPr>
              <a:t>Figure 13.20</a:t>
            </a:r>
          </a:p>
          <a:p>
            <a:pPr eaLnBrk="1" hangingPunct="1"/>
            <a:r>
              <a:rPr lang="el-GR" smtClean="0">
                <a:solidFill>
                  <a:srgbClr val="000000"/>
                </a:solidFill>
              </a:rPr>
              <a:t>Major </a:t>
            </a:r>
            <a:r>
              <a:rPr lang="el-GR" i="1" smtClean="0">
                <a:solidFill>
                  <a:srgbClr val="000000"/>
                </a:solidFill>
              </a:rPr>
              <a:t>irrigation systems. </a:t>
            </a:r>
            <a:r>
              <a:rPr lang="el-GR" smtClean="0">
                <a:solidFill>
                  <a:srgbClr val="000000"/>
                </a:solidFill>
              </a:rPr>
              <a:t>Because of high initial costs, center-pivot irrigation and drip irrigation are not widely used. The development of new, low-cost, drip-irrigation systems may change this situation.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F172498-F5DA-49EC-A684-94250DB92BCD}" type="slidenum">
              <a:rPr lang="en-US" sz="1200" smtClean="0">
                <a:latin typeface="Arial" charset="0"/>
              </a:rPr>
              <a:pPr/>
              <a:t>2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CD3BECB-C866-4742-AD2E-31361E7D87F1}" type="slidenum">
              <a:rPr lang="en-US" sz="1200" smtClean="0">
                <a:latin typeface="Arial" charset="0"/>
              </a:rPr>
              <a:pPr/>
              <a:t>20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AAD160C-D19A-4974-A95A-41B2BC181815}" type="slidenum">
              <a:rPr lang="en-US" sz="1200" smtClean="0">
                <a:latin typeface="Arial" charset="0"/>
              </a:rPr>
              <a:pPr/>
              <a:t>3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D2BBECA-5E61-4D6E-B643-7D193F93C9E0}" type="slidenum">
              <a:rPr lang="en-US" sz="1200" smtClean="0">
                <a:latin typeface="Arial" charset="0"/>
              </a:rPr>
              <a:pPr/>
              <a:t>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03DEDE2-72DD-4B2F-B18D-94C76D91E714}" type="slidenum">
              <a:rPr lang="en-US" sz="1200" smtClean="0">
                <a:latin typeface="Arial" charset="0"/>
              </a:rPr>
              <a:pPr/>
              <a:t>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F9558FF-54CB-4497-AB06-1543F1AA3414}" type="slidenum">
              <a:rPr lang="en-US" sz="1200" smtClean="0">
                <a:latin typeface="Arial" charset="0"/>
              </a:rPr>
              <a:pPr/>
              <a:t>6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7E29717-5CFA-411E-A930-075FC084DE77}" type="slidenum">
              <a:rPr lang="en-US" sz="1200" smtClean="0">
                <a:latin typeface="Arial" charset="0"/>
              </a:rPr>
              <a:pPr/>
              <a:t>7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4F24B91-B173-4B8B-9AAC-A95B954FE150}" type="slidenum">
              <a:rPr lang="en-US" sz="1200" smtClean="0">
                <a:latin typeface="Arial" charset="0"/>
              </a:rPr>
              <a:pPr/>
              <a:t>8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DF01E70-C2FA-4EF8-B6BD-70CD49838778}" type="slidenum">
              <a:rPr lang="en-US" sz="1200" smtClean="0">
                <a:latin typeface="Arial" charset="0"/>
              </a:rPr>
              <a:pPr/>
              <a:t>9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5AA2-5ADE-4D04-9820-76864F7F02B6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F1CF-87BC-42AF-A59D-207F364F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5AA2-5ADE-4D04-9820-76864F7F02B6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F1CF-87BC-42AF-A59D-207F364F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9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5AA2-5ADE-4D04-9820-76864F7F02B6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F1CF-87BC-42AF-A59D-207F364F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3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5AA2-5ADE-4D04-9820-76864F7F02B6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F1CF-87BC-42AF-A59D-207F364F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5AA2-5ADE-4D04-9820-76864F7F02B6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F1CF-87BC-42AF-A59D-207F364F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5AA2-5ADE-4D04-9820-76864F7F02B6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F1CF-87BC-42AF-A59D-207F364F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7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5AA2-5ADE-4D04-9820-76864F7F02B6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F1CF-87BC-42AF-A59D-207F364F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3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5AA2-5ADE-4D04-9820-76864F7F02B6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F1CF-87BC-42AF-A59D-207F364F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2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5AA2-5ADE-4D04-9820-76864F7F02B6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F1CF-87BC-42AF-A59D-207F364F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5AA2-5ADE-4D04-9820-76864F7F02B6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F1CF-87BC-42AF-A59D-207F364F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8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5AA2-5ADE-4D04-9820-76864F7F02B6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F1CF-87BC-42AF-A59D-207F364F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05AA2-5ADE-4D04-9820-76864F7F02B6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0F1CF-87BC-42AF-A59D-207F364F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we use water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201738"/>
            <a:ext cx="5522912" cy="535146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We have achieved impressive engineering accomplishments to harness freshwater sources</a:t>
            </a:r>
          </a:p>
          <a:p>
            <a:pPr lvl="1" eaLnBrk="1" hangingPunct="1"/>
            <a:r>
              <a:rPr lang="en-US" smtClean="0"/>
              <a:t>60 % of the world’s largest 227 rivers have been strongly or moderately affected </a:t>
            </a:r>
          </a:p>
          <a:p>
            <a:pPr lvl="1" eaLnBrk="1" hangingPunct="1"/>
            <a:r>
              <a:rPr lang="en-US" smtClean="0"/>
              <a:t>Dams, canals, and diversions</a:t>
            </a:r>
          </a:p>
          <a:p>
            <a:pPr eaLnBrk="1" hangingPunct="1"/>
            <a:r>
              <a:rPr lang="en-US" smtClean="0"/>
              <a:t>Consumption of water in most of the world is unsustainable</a:t>
            </a:r>
          </a:p>
          <a:p>
            <a:pPr lvl="1" eaLnBrk="1" hangingPunct="1"/>
            <a:r>
              <a:rPr lang="en-US" smtClean="0"/>
              <a:t>We are depleting many sources of surface water and groundwater</a:t>
            </a:r>
          </a:p>
          <a:p>
            <a:pPr eaLnBrk="1" hangingPunct="1"/>
            <a:endParaRPr lang="en-US" smtClean="0"/>
          </a:p>
        </p:txBody>
      </p:sp>
      <p:pic>
        <p:nvPicPr>
          <p:cNvPr id="22532" name="Picture 5" descr="http://geochange.er.usgs.gov/sw/changes/natural/codrought/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11250"/>
            <a:ext cx="31432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4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Dikes and levees are meant to control floods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35300"/>
            <a:ext cx="8229600" cy="38227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/>
              <a:t>Flooding is a normal, natural process</a:t>
            </a:r>
          </a:p>
          <a:p>
            <a:pPr lvl="1" eaLnBrk="1" hangingPunct="1"/>
            <a:r>
              <a:rPr lang="en-US" sz="2400" smtClean="0"/>
              <a:t>Floodwaters spread nutrient-rich sediments over large areas</a:t>
            </a:r>
          </a:p>
          <a:p>
            <a:pPr eaLnBrk="1" hangingPunct="1"/>
            <a:r>
              <a:rPr lang="en-US" sz="2400" smtClean="0"/>
              <a:t>Floods also do tremendous damage to property</a:t>
            </a:r>
          </a:p>
          <a:p>
            <a:pPr eaLnBrk="1" hangingPunct="1"/>
            <a:r>
              <a:rPr lang="en-US" sz="2400" smtClean="0"/>
              <a:t>Dikes and levees (long, raised mounds of earth) along the banks of rivers hold rising waters in channels</a:t>
            </a:r>
          </a:p>
          <a:p>
            <a:pPr lvl="1" eaLnBrk="1" hangingPunct="1"/>
            <a:r>
              <a:rPr lang="en-US" sz="2400" smtClean="0"/>
              <a:t>The U.S. Army Corps of Engineers has constructed thousands of miles of levees</a:t>
            </a:r>
          </a:p>
          <a:p>
            <a:pPr eaLnBrk="1" hangingPunct="1"/>
            <a:r>
              <a:rPr lang="en-US" sz="2400" smtClean="0"/>
              <a:t>Levees can make floods worse by forcing water to stay in channels and overflow</a:t>
            </a:r>
          </a:p>
        </p:txBody>
      </p:sp>
      <p:pic>
        <p:nvPicPr>
          <p:cNvPr id="31748" name="Picture 5" descr="http://www.floodsmart.gov/floodsmart/images/what_causes_flooding/levee_images/lev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4540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http://files.campus.edublogs.org/pdsblogs.org/dist/d/1568/files/2012/03/levee-2204n3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39624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23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We divert – and deplete – surface water</a:t>
            </a:r>
          </a:p>
        </p:txBody>
      </p:sp>
      <p:pic>
        <p:nvPicPr>
          <p:cNvPr id="32771" name="Picture 5" descr="15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45751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79413" y="838200"/>
            <a:ext cx="335438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People have long diverted water to farm fields, homes, and cities</a:t>
            </a:r>
            <a:endParaRPr lang="en-US" i="1"/>
          </a:p>
          <a:p>
            <a:pPr eaLnBrk="1" hangingPunct="1"/>
            <a:endParaRPr lang="en-US" i="1"/>
          </a:p>
        </p:txBody>
      </p:sp>
      <p:sp>
        <p:nvSpPr>
          <p:cNvPr id="32773" name="Rectangle 3"/>
          <p:cNvSpPr txBox="1">
            <a:spLocks noChangeArrowheads="1"/>
          </p:cNvSpPr>
          <p:nvPr/>
        </p:nvSpPr>
        <p:spPr bwMode="auto">
          <a:xfrm>
            <a:off x="15875" y="2581275"/>
            <a:ext cx="37338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/>
              <a:buChar char="-"/>
            </a:pPr>
            <a:r>
              <a:rPr lang="en-US" sz="2400"/>
              <a:t>What water is left after all the diversions comprises just a trickle into the Gulf of California</a:t>
            </a:r>
          </a:p>
          <a:p>
            <a:pPr lvl="2"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itchFamily="18" charset="0"/>
              <a:buChar char="-"/>
            </a:pPr>
            <a:r>
              <a:rPr lang="en-US" sz="2400"/>
              <a:t>On some days, water does not reach the gulf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/>
              <a:buChar char="-"/>
            </a:pPr>
            <a:r>
              <a:rPr lang="en-US" sz="2400"/>
              <a:t>Diversion has drastically altered the river’s ecology</a:t>
            </a:r>
          </a:p>
        </p:txBody>
      </p:sp>
    </p:spTree>
    <p:extLst>
      <p:ext uri="{BB962C8B-B14F-4D97-AF65-F5344CB8AC3E}">
        <p14:creationId xmlns:p14="http://schemas.microsoft.com/office/powerpoint/2010/main" val="117341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We divert – and deplete – surface water</a:t>
            </a:r>
          </a:p>
        </p:txBody>
      </p:sp>
      <p:pic>
        <p:nvPicPr>
          <p:cNvPr id="32771" name="Picture 5" descr="15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45751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79413" y="838200"/>
            <a:ext cx="335438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People have long diverted water to farm fields, homes, and cities</a:t>
            </a:r>
            <a:endParaRPr lang="en-US" i="1"/>
          </a:p>
          <a:p>
            <a:pPr eaLnBrk="1" hangingPunct="1"/>
            <a:endParaRPr lang="en-US" i="1"/>
          </a:p>
        </p:txBody>
      </p:sp>
      <p:sp>
        <p:nvSpPr>
          <p:cNvPr id="32773" name="Rectangle 3"/>
          <p:cNvSpPr txBox="1">
            <a:spLocks noChangeArrowheads="1"/>
          </p:cNvSpPr>
          <p:nvPr/>
        </p:nvSpPr>
        <p:spPr bwMode="auto">
          <a:xfrm>
            <a:off x="15875" y="2581275"/>
            <a:ext cx="37338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/>
              <a:buChar char="-"/>
            </a:pPr>
            <a:r>
              <a:rPr lang="en-US" sz="2400"/>
              <a:t>What water is left after all the diversions comprises just a trickle into the Gulf of California</a:t>
            </a:r>
          </a:p>
          <a:p>
            <a:pPr lvl="2"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itchFamily="18" charset="0"/>
              <a:buChar char="-"/>
            </a:pPr>
            <a:r>
              <a:rPr lang="en-US" sz="2400"/>
              <a:t>On some days, water does not reach the gulf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/>
              <a:buChar char="-"/>
            </a:pPr>
            <a:r>
              <a:rPr lang="en-US" sz="2400"/>
              <a:t>Diversion has drastically altered the river’s ecology</a:t>
            </a:r>
          </a:p>
        </p:txBody>
      </p:sp>
    </p:spTree>
    <p:extLst>
      <p:ext uri="{BB962C8B-B14F-4D97-AF65-F5344CB8AC3E}">
        <p14:creationId xmlns:p14="http://schemas.microsoft.com/office/powerpoint/2010/main" val="1174186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 idx="4294967295"/>
          </p:nvPr>
        </p:nvSpPr>
        <p:spPr>
          <a:xfrm>
            <a:off x="457200" y="361950"/>
            <a:ext cx="8458200" cy="628650"/>
          </a:xfrm>
        </p:spPr>
        <p:txBody>
          <a:bodyPr lIns="91440" tIns="45720" rIns="91440" bIns="45720" anchor="b">
            <a:normAutofit fontScale="90000"/>
          </a:bodyPr>
          <a:lstStyle/>
          <a:p>
            <a:pPr eaLnBrk="1" hangingPunct="1"/>
            <a:r>
              <a:rPr lang="en-US" b="0" smtClean="0"/>
              <a:t>The Aral Sea</a:t>
            </a:r>
          </a:p>
        </p:txBody>
      </p:sp>
      <p:sp>
        <p:nvSpPr>
          <p:cNvPr id="33795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3048000" y="990600"/>
            <a:ext cx="5867400" cy="5730875"/>
          </a:xfrm>
        </p:spPr>
        <p:txBody>
          <a:bodyPr anchor="t">
            <a:normAutofit fontScale="92500" lnSpcReduction="10000"/>
          </a:bodyPr>
          <a:lstStyle/>
          <a:p>
            <a:pPr marL="350838" indent="-350838" eaLnBrk="1" hangingPunct="1"/>
            <a:r>
              <a:rPr lang="en-US" smtClean="0"/>
              <a:t>Once the fourth-largest lake on Earth</a:t>
            </a:r>
          </a:p>
          <a:p>
            <a:pPr marL="974725" lvl="1" indent="-395288" eaLnBrk="1" hangingPunct="1"/>
            <a:r>
              <a:rPr lang="en-US" smtClean="0"/>
              <a:t>It has lost more than 80% of its volume in just 45 years </a:t>
            </a:r>
          </a:p>
          <a:p>
            <a:pPr marL="974725" lvl="1" indent="-395288" eaLnBrk="1" hangingPunct="1"/>
            <a:r>
              <a:rPr lang="en-US" smtClean="0"/>
              <a:t>The two rivers leading into the Aral Sea were diverted to irrigate cotton fields</a:t>
            </a:r>
          </a:p>
          <a:p>
            <a:pPr marL="350838" indent="-350838" eaLnBrk="1" hangingPunct="1"/>
            <a:r>
              <a:rPr lang="en-US" smtClean="0"/>
              <a:t>Consequences of a shrinking sea</a:t>
            </a:r>
          </a:p>
          <a:p>
            <a:pPr marL="974725" lvl="1" indent="-395288" eaLnBrk="1" hangingPunct="1"/>
            <a:r>
              <a:rPr lang="en-US" smtClean="0"/>
              <a:t>60,000 fishing jobs are gone</a:t>
            </a:r>
          </a:p>
          <a:p>
            <a:pPr marL="974725" lvl="1" indent="-395288" eaLnBrk="1" hangingPunct="1"/>
            <a:r>
              <a:rPr lang="en-US" smtClean="0"/>
              <a:t>Pesticide-laden dust from the lake bed is blown into the air</a:t>
            </a:r>
          </a:p>
          <a:p>
            <a:pPr marL="974725" lvl="1" indent="-395288" eaLnBrk="1" hangingPunct="1"/>
            <a:r>
              <a:rPr lang="en-US" smtClean="0"/>
              <a:t>The cotton cannot bring back the region’s economy</a:t>
            </a:r>
          </a:p>
        </p:txBody>
      </p:sp>
      <p:pic>
        <p:nvPicPr>
          <p:cNvPr id="33796" name="Picture 5" descr="15_1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7432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15_1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24193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Areas where water use exceeds supply</a:t>
            </a:r>
          </a:p>
        </p:txBody>
      </p:sp>
      <p:pic>
        <p:nvPicPr>
          <p:cNvPr id="34819" name="Picture 5" descr="15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9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Will we see a future of water wars?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88400" cy="32956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Freshwater depletion leads to shortages, which can lead to conflict</a:t>
            </a:r>
          </a:p>
          <a:p>
            <a:pPr lvl="1" eaLnBrk="1" hangingPunct="1"/>
            <a:r>
              <a:rPr lang="en-US" smtClean="0"/>
              <a:t>261 major rivers cross national borders</a:t>
            </a:r>
          </a:p>
          <a:p>
            <a:pPr lvl="1" eaLnBrk="1" hangingPunct="1"/>
            <a:r>
              <a:rPr lang="en-US" smtClean="0"/>
              <a:t>Water is a key element in hostilities among Israel, Palestinians, and neighboring countries</a:t>
            </a:r>
          </a:p>
          <a:p>
            <a:pPr eaLnBrk="1" hangingPunct="1"/>
            <a:r>
              <a:rPr lang="en-US" smtClean="0"/>
              <a:t>Many nations have cooperated with neighbors to resolve disputes</a:t>
            </a:r>
          </a:p>
        </p:txBody>
      </p:sp>
    </p:spTree>
    <p:extLst>
      <p:ext uri="{BB962C8B-B14F-4D97-AF65-F5344CB8AC3E}">
        <p14:creationId xmlns:p14="http://schemas.microsoft.com/office/powerpoint/2010/main" val="50487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Desalinization “makes” more water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287463"/>
            <a:ext cx="8788400" cy="46196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b="1" smtClean="0"/>
              <a:t>Desalinization</a:t>
            </a:r>
            <a:r>
              <a:rPr lang="en-US" smtClean="0"/>
              <a:t> = the removal of salt from seawater or other water of marginal quality</a:t>
            </a:r>
          </a:p>
          <a:p>
            <a:pPr lvl="1" eaLnBrk="1" hangingPunct="1"/>
            <a:r>
              <a:rPr lang="en-US" b="1" smtClean="0"/>
              <a:t>Distilling</a:t>
            </a:r>
            <a:r>
              <a:rPr lang="en-US" smtClean="0"/>
              <a:t> = hastens evaporation and condenses the vapor</a:t>
            </a:r>
          </a:p>
          <a:p>
            <a:pPr lvl="1" eaLnBrk="1" hangingPunct="1"/>
            <a:r>
              <a:rPr lang="en-US" b="1" smtClean="0"/>
              <a:t>Reverse osmosis</a:t>
            </a:r>
            <a:r>
              <a:rPr lang="en-US" smtClean="0"/>
              <a:t> = forces water through membranes to filter out salts</a:t>
            </a:r>
          </a:p>
          <a:p>
            <a:pPr eaLnBrk="1" hangingPunct="1"/>
            <a:r>
              <a:rPr lang="en-US" smtClean="0"/>
              <a:t>Desalinization facilities operate mostly in the arid Middle East</a:t>
            </a:r>
          </a:p>
          <a:p>
            <a:pPr eaLnBrk="1" hangingPunct="1"/>
            <a:r>
              <a:rPr lang="en-US" smtClean="0"/>
              <a:t>It is expensive, requires fossil fuels, and produces concentrated salty water</a:t>
            </a:r>
          </a:p>
        </p:txBody>
      </p:sp>
    </p:spTree>
    <p:extLst>
      <p:ext uri="{BB962C8B-B14F-4D97-AF65-F5344CB8AC3E}">
        <p14:creationId xmlns:p14="http://schemas.microsoft.com/office/powerpoint/2010/main" val="225613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world’s largest reverse osmosis plant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2227263"/>
            <a:ext cx="4230687" cy="274002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mtClean="0"/>
              <a:t>Near Yuma, Arizona</a:t>
            </a:r>
          </a:p>
          <a:p>
            <a:pPr eaLnBrk="1" hangingPunct="1"/>
            <a:r>
              <a:rPr lang="en-US" smtClean="0"/>
              <a:t>Intended to reduce the salinity of irrigation runoff</a:t>
            </a:r>
          </a:p>
          <a:p>
            <a:pPr eaLnBrk="1" hangingPunct="1"/>
            <a:r>
              <a:rPr lang="en-US" smtClean="0"/>
              <a:t>Too expensive to operate and closed after 8 months</a:t>
            </a:r>
          </a:p>
        </p:txBody>
      </p:sp>
      <p:pic>
        <p:nvPicPr>
          <p:cNvPr id="37892" name="Picture 5" descr="15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2767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860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Agricultural demand can be reduced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757363"/>
            <a:ext cx="8788400" cy="36798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Look first for ways to decrease agricultural demand</a:t>
            </a:r>
            <a:r>
              <a:rPr lang="en-US" sz="2400" smtClean="0"/>
              <a:t> </a:t>
            </a: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Lining irrigation canals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Low-pressure spray irrigation that spray water downward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Drip irrigation systems that target individual plants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Match crops to land and climate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Selective breeding and genetic modification to raise crops that require less water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94090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1" descr="1320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2388"/>
            <a:ext cx="8964613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>
                <a:ea typeface="MS PGothic" pitchFamily="34" charset="-128"/>
              </a:rPr>
              <a:t>Fig. 13-20, p. 335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943600" y="4648200"/>
            <a:ext cx="3200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Center pivot</a:t>
            </a:r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</a:t>
            </a:r>
          </a:p>
          <a:p>
            <a:pPr algn="ctr"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(efficiency 80% with low-pressure sprinkler and 90–95% with LEPA sprinkler)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810000" y="5141913"/>
            <a:ext cx="2354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Drip irrigation</a:t>
            </a:r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</a:t>
            </a:r>
          </a:p>
          <a:p>
            <a:pPr algn="ctr"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(efficiency 90–95%)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477000" y="5791200"/>
            <a:ext cx="266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  <a:ea typeface="MS PGothic" pitchFamily="34" charset="-128"/>
              </a:rPr>
              <a:t>Water usually pumped from underground and sprayed from mobile boom with sprinklers.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5819775"/>
            <a:ext cx="3900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latin typeface="Arial" charset="0"/>
                <a:ea typeface="MS PGothic" pitchFamily="34" charset="-128"/>
              </a:rPr>
              <a:t>Gravity flow</a:t>
            </a:r>
            <a:r>
              <a:rPr lang="en-US" sz="1400" b="1">
                <a:latin typeface="Arial" charset="0"/>
                <a:ea typeface="MS PGothic" pitchFamily="34" charset="-128"/>
              </a:rPr>
              <a:t> </a:t>
            </a:r>
          </a:p>
          <a:p>
            <a:pPr algn="ctr" eaLnBrk="1" hangingPunct="1"/>
            <a:r>
              <a:rPr lang="en-US" sz="1400" b="1">
                <a:latin typeface="Arial" charset="0"/>
                <a:ea typeface="MS PGothic" pitchFamily="34" charset="-128"/>
              </a:rPr>
              <a:t>(efficiency 60% and 80% with surge valves)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810000" y="5867400"/>
            <a:ext cx="254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  <a:ea typeface="MS PGothic" pitchFamily="34" charset="-128"/>
              </a:rPr>
              <a:t>Above- or below-ground pipes or tubes deliver water to individual plant roots.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04800" y="6324600"/>
            <a:ext cx="320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  <a:ea typeface="MS PGothic" pitchFamily="34" charset="-128"/>
              </a:rPr>
              <a:t>Water usually comes from an aqueduct system or a nearby river.</a:t>
            </a:r>
          </a:p>
        </p:txBody>
      </p:sp>
      <p:sp>
        <p:nvSpPr>
          <p:cNvPr id="89099" name="Rectangle 2"/>
          <p:cNvSpPr>
            <a:spLocks noChangeArrowheads="1"/>
          </p:cNvSpPr>
          <p:nvPr/>
        </p:nvSpPr>
        <p:spPr bwMode="auto">
          <a:xfrm>
            <a:off x="-914400" y="-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Major Irrigation Systems</a:t>
            </a:r>
          </a:p>
        </p:txBody>
      </p:sp>
    </p:spTree>
    <p:extLst>
      <p:ext uri="{BB962C8B-B14F-4D97-AF65-F5344CB8AC3E}">
        <p14:creationId xmlns:p14="http://schemas.microsoft.com/office/powerpoint/2010/main" val="199395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04250" cy="1073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Water supplies houses, agriculture, and industry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29600" cy="2527300"/>
          </a:xfrm>
        </p:spPr>
        <p:txBody>
          <a:bodyPr/>
          <a:lstStyle/>
          <a:p>
            <a:pPr eaLnBrk="1" hangingPunct="1"/>
            <a:r>
              <a:rPr lang="en-US" smtClean="0"/>
              <a:t>Proportions of these three types of use vary dramatically among nations</a:t>
            </a:r>
          </a:p>
          <a:p>
            <a:pPr lvl="1" eaLnBrk="1" hangingPunct="1"/>
            <a:r>
              <a:rPr lang="en-US" smtClean="0"/>
              <a:t>Arid countries use water for agriculture</a:t>
            </a:r>
          </a:p>
          <a:p>
            <a:pPr lvl="1" eaLnBrk="1" hangingPunct="1"/>
            <a:r>
              <a:rPr lang="en-US" smtClean="0"/>
              <a:t>Developed countries use water for industry</a:t>
            </a:r>
          </a:p>
          <a:p>
            <a:pPr eaLnBrk="1" hangingPunct="1"/>
            <a:endParaRPr lang="en-US" smtClean="0"/>
          </a:p>
        </p:txBody>
      </p:sp>
      <p:pic>
        <p:nvPicPr>
          <p:cNvPr id="23556" name="Picture 5" descr="15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5715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5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Residential demand can be reduced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0850" y="1287463"/>
            <a:ext cx="4719638" cy="46196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Install low-flow faucets, showerheads, washing machines, and toilets</a:t>
            </a:r>
          </a:p>
          <a:p>
            <a:pPr eaLnBrk="1" hangingPunct="1"/>
            <a:r>
              <a:rPr lang="en-US" smtClean="0"/>
              <a:t>Water lawns at night, when evaporation is minimal</a:t>
            </a:r>
          </a:p>
          <a:p>
            <a:pPr eaLnBrk="1" hangingPunct="1"/>
            <a:r>
              <a:rPr lang="en-US" smtClean="0"/>
              <a:t>Eat less meat</a:t>
            </a:r>
          </a:p>
          <a:p>
            <a:pPr eaLnBrk="1" hangingPunct="1"/>
            <a:r>
              <a:rPr lang="en-US" b="1" smtClean="0"/>
              <a:t>Xeriscaping</a:t>
            </a:r>
            <a:r>
              <a:rPr lang="en-US" smtClean="0"/>
              <a:t> = landscaping using plants adapted to arid conditions</a:t>
            </a:r>
          </a:p>
          <a:p>
            <a:pPr eaLnBrk="1" hangingPunct="1"/>
            <a:endParaRPr lang="en-US" smtClean="0"/>
          </a:p>
        </p:txBody>
      </p:sp>
      <p:pic>
        <p:nvPicPr>
          <p:cNvPr id="40964" name="Picture 5" descr="15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7242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96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water use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914400"/>
            <a:ext cx="8788400" cy="27400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smtClean="0"/>
              <a:t>Consumptive use =</a:t>
            </a:r>
            <a:r>
              <a:rPr lang="en-US" smtClean="0"/>
              <a:t> water is removed from an aquifer or surface water body, and is not returned </a:t>
            </a:r>
          </a:p>
          <a:p>
            <a:pPr eaLnBrk="1" hangingPunct="1"/>
            <a:r>
              <a:rPr lang="en-US" b="1" smtClean="0"/>
              <a:t>Non-consumptive use</a:t>
            </a:r>
            <a:r>
              <a:rPr lang="en-US" smtClean="0"/>
              <a:t>  = does not remove, or only temporarily removes, water from an aquifer or surface water</a:t>
            </a:r>
          </a:p>
          <a:p>
            <a:pPr lvl="1" eaLnBrk="1" hangingPunct="1"/>
            <a:r>
              <a:rPr lang="en-US" smtClean="0"/>
              <a:t>Electricity generation at hydroelectric dams</a:t>
            </a:r>
          </a:p>
        </p:txBody>
      </p:sp>
      <p:pic>
        <p:nvPicPr>
          <p:cNvPr id="24580" name="Picture 5" descr="http://collaborativeprocesses.com/wp-content/uploads/2011/01/centerpiv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7861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http://oregon.surfrider.org/portland/files/2012/01/pelamis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4783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5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We have erected thousands of dams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79550"/>
            <a:ext cx="5791200" cy="423545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b="1" smtClean="0"/>
              <a:t>Dam</a:t>
            </a:r>
            <a:r>
              <a:rPr lang="en-US" smtClean="0"/>
              <a:t> = any obstruction placed in a river or stream to block the flow of water so that water can be stored in a reservoir</a:t>
            </a:r>
          </a:p>
          <a:p>
            <a:pPr lvl="1" eaLnBrk="1" hangingPunct="1"/>
            <a:r>
              <a:rPr lang="en-US" smtClean="0"/>
              <a:t>To prevent floods, provide drinking water, allow irrigation, and generate electricity</a:t>
            </a:r>
          </a:p>
          <a:p>
            <a:pPr lvl="1" eaLnBrk="1" hangingPunct="1"/>
            <a:r>
              <a:rPr lang="en-US" smtClean="0"/>
              <a:t>45,000 large dams have been erected in more than 140 nations</a:t>
            </a:r>
          </a:p>
          <a:p>
            <a:pPr eaLnBrk="1" hangingPunct="1"/>
            <a:r>
              <a:rPr lang="en-US" smtClean="0"/>
              <a:t>Only a few major rivers remain undammed</a:t>
            </a:r>
          </a:p>
          <a:p>
            <a:pPr lvl="1" eaLnBrk="1" hangingPunct="1"/>
            <a:r>
              <a:rPr lang="en-US" smtClean="0"/>
              <a:t>In remote regions of Canada, Alaska, and Russia</a:t>
            </a:r>
          </a:p>
        </p:txBody>
      </p:sp>
      <p:pic>
        <p:nvPicPr>
          <p:cNvPr id="25604" name="Picture 7" descr="http://www.industcards.com/kentuc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2766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typical dam</a:t>
            </a:r>
          </a:p>
        </p:txBody>
      </p:sp>
      <p:pic>
        <p:nvPicPr>
          <p:cNvPr id="26627" name="Picture 4" descr="15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623175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8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China’s Three Gorges Dam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373188"/>
            <a:ext cx="4800600" cy="44481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The dam, on the Yangtze River, is the largest in the world</a:t>
            </a:r>
          </a:p>
          <a:p>
            <a:pPr lvl="1" eaLnBrk="1" hangingPunct="1"/>
            <a:r>
              <a:rPr lang="en-US" smtClean="0"/>
              <a:t>186 m (610 feet) high, 2 km (1.3 mi) wide</a:t>
            </a:r>
          </a:p>
          <a:p>
            <a:pPr lvl="1" eaLnBrk="1" hangingPunct="1"/>
            <a:r>
              <a:rPr lang="en-US" smtClean="0"/>
              <a:t>Its reservoir stretches for 616 km (385 mi)</a:t>
            </a:r>
          </a:p>
          <a:p>
            <a:pPr lvl="1" eaLnBrk="1" hangingPunct="1"/>
            <a:r>
              <a:rPr lang="en-US" smtClean="0"/>
              <a:t>Provides flood control, passage for boats, and electricity</a:t>
            </a:r>
          </a:p>
        </p:txBody>
      </p:sp>
      <p:pic>
        <p:nvPicPr>
          <p:cNvPr id="27652" name="Picture 5" descr="15_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9258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4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Drawbacks of the Three Gorges Dam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1125"/>
            <a:ext cx="5410200" cy="4583113"/>
          </a:xfrm>
        </p:spPr>
        <p:txBody>
          <a:bodyPr/>
          <a:lstStyle/>
          <a:p>
            <a:pPr eaLnBrk="1" hangingPunct="1"/>
            <a:r>
              <a:rPr lang="en-US" sz="2400" smtClean="0"/>
              <a:t>Cost $25 billion to build</a:t>
            </a:r>
          </a:p>
          <a:p>
            <a:pPr eaLnBrk="1" hangingPunct="1"/>
            <a:r>
              <a:rPr lang="en-US" sz="2400" smtClean="0"/>
              <a:t>Is flooding 22 cities and the homes of 1.13 million people</a:t>
            </a:r>
          </a:p>
          <a:p>
            <a:pPr eaLnBrk="1" hangingPunct="1"/>
            <a:r>
              <a:rPr lang="en-US" sz="2400" smtClean="0"/>
              <a:t>Submerging 10,000-year-old archaeological sites</a:t>
            </a:r>
          </a:p>
          <a:p>
            <a:pPr eaLnBrk="1" hangingPunct="1"/>
            <a:r>
              <a:rPr lang="en-US" sz="2400" smtClean="0"/>
              <a:t>Drowning farmland and wildlife habitat</a:t>
            </a:r>
          </a:p>
          <a:p>
            <a:pPr eaLnBrk="1" hangingPunct="1"/>
            <a:r>
              <a:rPr lang="en-US" sz="2400" smtClean="0"/>
              <a:t>Tidal marshes at the Yangtze’s mouth are eroding</a:t>
            </a:r>
          </a:p>
          <a:p>
            <a:pPr eaLnBrk="1" hangingPunct="1"/>
            <a:r>
              <a:rPr lang="en-US" sz="2400" smtClean="0"/>
              <a:t>Pollutants will be trapped </a:t>
            </a:r>
          </a:p>
          <a:p>
            <a:pPr eaLnBrk="1" hangingPunct="1"/>
            <a:r>
              <a:rPr lang="en-US" sz="2400" smtClean="0"/>
              <a:t>China will spend $5 billion to build sewage treatment plants</a:t>
            </a:r>
          </a:p>
        </p:txBody>
      </p:sp>
      <p:pic>
        <p:nvPicPr>
          <p:cNvPr id="28676" name="Picture 5" descr="15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375025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8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Benefits and drawbacks of dams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884238"/>
            <a:ext cx="4313237" cy="5592762"/>
          </a:xfrm>
        </p:spPr>
        <p:txBody>
          <a:bodyPr/>
          <a:lstStyle/>
          <a:p>
            <a:pPr eaLnBrk="1" hangingPunct="1"/>
            <a:r>
              <a:rPr lang="en-US" sz="2900" smtClean="0"/>
              <a:t>Benefits:</a:t>
            </a:r>
          </a:p>
          <a:p>
            <a:pPr lvl="1" eaLnBrk="1" hangingPunct="1"/>
            <a:r>
              <a:rPr lang="en-US" sz="2900" smtClean="0"/>
              <a:t>Power generation</a:t>
            </a:r>
          </a:p>
          <a:p>
            <a:pPr lvl="1" eaLnBrk="1" hangingPunct="1"/>
            <a:r>
              <a:rPr lang="en-US" sz="2900" smtClean="0"/>
              <a:t>Emission reduction</a:t>
            </a:r>
          </a:p>
          <a:p>
            <a:pPr lvl="1" eaLnBrk="1" hangingPunct="1"/>
            <a:r>
              <a:rPr lang="en-US" sz="2900" smtClean="0"/>
              <a:t>Crop irrigation</a:t>
            </a:r>
          </a:p>
          <a:p>
            <a:pPr lvl="1" eaLnBrk="1" hangingPunct="1"/>
            <a:r>
              <a:rPr lang="en-US" sz="2900" smtClean="0"/>
              <a:t>Drinking water</a:t>
            </a:r>
          </a:p>
          <a:p>
            <a:pPr lvl="1" eaLnBrk="1" hangingPunct="1"/>
            <a:r>
              <a:rPr lang="en-US" sz="2900" smtClean="0"/>
              <a:t>Flood control</a:t>
            </a:r>
          </a:p>
          <a:p>
            <a:pPr lvl="1" eaLnBrk="1" hangingPunct="1"/>
            <a:r>
              <a:rPr lang="en-US" sz="2900" smtClean="0"/>
              <a:t>Shipping</a:t>
            </a:r>
          </a:p>
          <a:p>
            <a:pPr lvl="1" eaLnBrk="1" hangingPunct="1"/>
            <a:r>
              <a:rPr lang="en-US" sz="2900" smtClean="0"/>
              <a:t>New recreational opportunities</a:t>
            </a:r>
          </a:p>
          <a:p>
            <a:pPr lvl="1" eaLnBrk="1" hangingPunct="1"/>
            <a:r>
              <a:rPr lang="en-US" sz="2900" smtClean="0"/>
              <a:t>Storage of water</a:t>
            </a:r>
          </a:p>
          <a:p>
            <a:pPr eaLnBrk="1" hangingPunct="1">
              <a:buFont typeface="Times New Roman" pitchFamily="18" charset="0"/>
              <a:buNone/>
            </a:pPr>
            <a:endParaRPr lang="en-US" sz="250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7250" y="950913"/>
            <a:ext cx="4313238" cy="5294312"/>
          </a:xfrm>
        </p:spPr>
        <p:txBody>
          <a:bodyPr/>
          <a:lstStyle/>
          <a:p>
            <a:pPr eaLnBrk="1" hangingPunct="1"/>
            <a:r>
              <a:rPr lang="en-US" sz="2900" smtClean="0"/>
              <a:t>Drawbacks:</a:t>
            </a:r>
          </a:p>
          <a:p>
            <a:pPr lvl="1" eaLnBrk="1" hangingPunct="1"/>
            <a:r>
              <a:rPr lang="en-US" sz="2900" smtClean="0"/>
              <a:t>Habitat alteration</a:t>
            </a:r>
          </a:p>
          <a:p>
            <a:pPr lvl="1" eaLnBrk="1" hangingPunct="1"/>
            <a:r>
              <a:rPr lang="en-US" sz="2900" smtClean="0"/>
              <a:t>Fisheries declines</a:t>
            </a:r>
          </a:p>
          <a:p>
            <a:pPr lvl="1" eaLnBrk="1" hangingPunct="1"/>
            <a:r>
              <a:rPr lang="en-US" sz="2900" smtClean="0"/>
              <a:t>Population displacement</a:t>
            </a:r>
          </a:p>
          <a:p>
            <a:pPr lvl="1" eaLnBrk="1" hangingPunct="1"/>
            <a:r>
              <a:rPr lang="en-US" sz="2900" smtClean="0"/>
              <a:t>Sediment capture</a:t>
            </a:r>
          </a:p>
          <a:p>
            <a:pPr lvl="1" eaLnBrk="1" hangingPunct="1"/>
            <a:r>
              <a:rPr lang="en-US" sz="2900" smtClean="0"/>
              <a:t>Disruption of flooding</a:t>
            </a:r>
          </a:p>
          <a:p>
            <a:pPr lvl="1" eaLnBrk="1" hangingPunct="1"/>
            <a:r>
              <a:rPr lang="en-US" sz="2900" smtClean="0"/>
              <a:t>Risk of failure</a:t>
            </a:r>
          </a:p>
          <a:p>
            <a:pPr lvl="1" eaLnBrk="1" hangingPunct="1"/>
            <a:r>
              <a:rPr lang="en-US" sz="2900" smtClean="0"/>
              <a:t>Lost recreational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7310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dams are being removed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030288"/>
            <a:ext cx="8788400" cy="51339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Some people feel that the cost of dams outweighs their benefits</a:t>
            </a:r>
          </a:p>
          <a:p>
            <a:pPr lvl="1" eaLnBrk="1" hangingPunct="1"/>
            <a:r>
              <a:rPr lang="en-US" smtClean="0"/>
              <a:t>They are pushing to dismantle dams</a:t>
            </a:r>
          </a:p>
          <a:p>
            <a:pPr eaLnBrk="1" hangingPunct="1"/>
            <a:r>
              <a:rPr lang="en-US" smtClean="0"/>
              <a:t>Rivers with dismantled dams </a:t>
            </a:r>
          </a:p>
          <a:p>
            <a:pPr lvl="1" eaLnBrk="1" hangingPunct="1"/>
            <a:r>
              <a:rPr lang="en-US" smtClean="0"/>
              <a:t>Have restored riparian ecosystems</a:t>
            </a:r>
          </a:p>
          <a:p>
            <a:pPr lvl="1" eaLnBrk="1" hangingPunct="1"/>
            <a:r>
              <a:rPr lang="en-US" smtClean="0"/>
              <a:t>Reestablished fisheries</a:t>
            </a:r>
          </a:p>
          <a:p>
            <a:pPr lvl="1" eaLnBrk="1" hangingPunct="1"/>
            <a:r>
              <a:rPr lang="en-US" smtClean="0"/>
              <a:t>Revived river recreation</a:t>
            </a:r>
          </a:p>
          <a:p>
            <a:pPr eaLnBrk="1" hangingPunct="1"/>
            <a:r>
              <a:rPr lang="en-US" smtClean="0"/>
              <a:t>500 dams have been removed in the U.S.</a:t>
            </a:r>
          </a:p>
          <a:p>
            <a:pPr lvl="1" eaLnBrk="1" hangingPunct="1"/>
            <a:r>
              <a:rPr lang="en-US" smtClean="0"/>
              <a:t>Property owners who opposed the removal change their minds once they see the healthy river</a:t>
            </a:r>
          </a:p>
        </p:txBody>
      </p:sp>
    </p:spTree>
    <p:extLst>
      <p:ext uri="{BB962C8B-B14F-4D97-AF65-F5344CB8AC3E}">
        <p14:creationId xmlns:p14="http://schemas.microsoft.com/office/powerpoint/2010/main" val="32474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1040</Words>
  <Application>Microsoft Office PowerPoint</Application>
  <PresentationFormat>On-screen Show (4:3)</PresentationFormat>
  <Paragraphs>147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How we use water</vt:lpstr>
      <vt:lpstr>Water supplies houses, agriculture, and industry</vt:lpstr>
      <vt:lpstr>Different types of water use</vt:lpstr>
      <vt:lpstr>We have erected thousands of dams</vt:lpstr>
      <vt:lpstr>A typical dam</vt:lpstr>
      <vt:lpstr>China’s Three Gorges Dam</vt:lpstr>
      <vt:lpstr>Drawbacks of the Three Gorges Dam</vt:lpstr>
      <vt:lpstr>Benefits and drawbacks of dams</vt:lpstr>
      <vt:lpstr>Some dams are being removed</vt:lpstr>
      <vt:lpstr>Dikes and levees are meant to control floods</vt:lpstr>
      <vt:lpstr>We divert – and deplete – surface water</vt:lpstr>
      <vt:lpstr>We divert – and deplete – surface water</vt:lpstr>
      <vt:lpstr>The Aral Sea</vt:lpstr>
      <vt:lpstr>Areas where water use exceeds supply</vt:lpstr>
      <vt:lpstr>Will we see a future of water wars?</vt:lpstr>
      <vt:lpstr>Desalinization “makes” more water</vt:lpstr>
      <vt:lpstr>The world’s largest reverse osmosis plant</vt:lpstr>
      <vt:lpstr>Agricultural demand can be reduced</vt:lpstr>
      <vt:lpstr>PowerPoint Presentation</vt:lpstr>
      <vt:lpstr>Residential demand can be reduced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use water</dc:title>
  <dc:creator>Coleman, Elizabeth</dc:creator>
  <cp:lastModifiedBy>Coleman, Elizabeth</cp:lastModifiedBy>
  <cp:revision>1</cp:revision>
  <dcterms:created xsi:type="dcterms:W3CDTF">2012-11-09T16:36:56Z</dcterms:created>
  <dcterms:modified xsi:type="dcterms:W3CDTF">2012-11-09T16:37:23Z</dcterms:modified>
</cp:coreProperties>
</file>