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85019-C57A-4E7A-9DBF-07585A7EA176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94C2A-A953-4A32-BFD1-C05A6039A8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21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50658AD-73A0-48BE-A439-E9F95F636904}" type="slidenum">
              <a:rPr lang="en-US" sz="1200" smtClean="0">
                <a:latin typeface="Arial" charset="0"/>
              </a:rPr>
              <a:pPr/>
              <a:t>1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85DCE133-CE45-4F9F-AF92-7F46D1E82A7B}" type="slidenum">
              <a:rPr lang="en-US" sz="1200" smtClean="0">
                <a:latin typeface="Arial" charset="0"/>
              </a:rPr>
              <a:pPr/>
              <a:t>10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577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80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Crater Lake in Oregon is an example of an oligotrophic lake that is low in nutrients.  The lake on the right, found in western New York State, is a eutrophic lake.  Because of an excess of plant nutrients, its surface is covered with mats of algae and cyanobacteria.  </a:t>
            </a:r>
          </a:p>
        </p:txBody>
      </p:sp>
      <p:sp>
        <p:nvSpPr>
          <p:cNvPr id="75781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0F9D4DF2-874C-4D47-9DF2-7BDA44879498}" type="slidenum">
              <a:rPr lang="en-US" sz="1200">
                <a:latin typeface="Arial" charset="0"/>
                <a:ea typeface="MS PGothic" pitchFamily="34" charset="-128"/>
              </a:rPr>
              <a:pPr algn="r"/>
              <a:t>10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4D27E1C-8202-4684-95A8-A9522CFE7C74}" type="slidenum">
              <a:rPr lang="en-US" sz="1200" smtClean="0">
                <a:latin typeface="Arial" charset="0"/>
              </a:rPr>
              <a:pPr/>
              <a:t>11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DB8FA4C-382D-4109-9A8D-123FEEB347F7}" type="slidenum">
              <a:rPr lang="en-US" sz="1200" smtClean="0">
                <a:latin typeface="Arial" charset="0"/>
              </a:rPr>
              <a:pPr/>
              <a:t>12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51187F06-5550-4C79-90EC-1E05F2025F1A}" type="slidenum">
              <a:rPr lang="en-US" sz="1200" smtClean="0">
                <a:latin typeface="Arial" charset="0"/>
              </a:rPr>
              <a:pPr/>
              <a:t>13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43F337E-92EF-4C4B-B51C-92698390847B}" type="slidenum">
              <a:rPr lang="en-US" sz="1200" smtClean="0">
                <a:latin typeface="Arial" charset="0"/>
              </a:rPr>
              <a:pPr/>
              <a:t>14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74812E06-BD3B-4BAC-B5BA-77E9A252BE06}" type="slidenum">
              <a:rPr lang="en-US" sz="1200" smtClean="0">
                <a:latin typeface="Arial" charset="0"/>
              </a:rPr>
              <a:pPr/>
              <a:t>15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b="1" smtClean="0">
                <a:solidFill>
                  <a:srgbClr val="000000"/>
                </a:solidFill>
              </a:rPr>
              <a:t>Figure 13.7</a:t>
            </a:r>
          </a:p>
          <a:p>
            <a:pPr eaLnBrk="1" hangingPunct="1"/>
            <a:r>
              <a:rPr lang="el-GR" smtClean="0">
                <a:solidFill>
                  <a:srgbClr val="000000"/>
                </a:solidFill>
              </a:rPr>
              <a:t>Advantages and disadvantages of withdrawing groundwater. </a:t>
            </a:r>
            <a:r>
              <a:rPr lang="el-GR" b="1" smtClean="0">
                <a:solidFill>
                  <a:srgbClr val="000000"/>
                </a:solidFill>
              </a:rPr>
              <a:t>Question: </a:t>
            </a:r>
            <a:r>
              <a:rPr lang="el-GR" smtClean="0">
                <a:solidFill>
                  <a:srgbClr val="000000"/>
                </a:solidFill>
              </a:rPr>
              <a:t>Which two advantages and which two disadvantages do you think are the most important? Why?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990C84B2-A643-48CE-90E8-92059BD6BE6D}" type="slidenum">
              <a:rPr lang="en-US" sz="1200" smtClean="0">
                <a:latin typeface="Arial" charset="0"/>
              </a:rPr>
              <a:pPr/>
              <a:t>16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CB23AF5E-916C-4125-9072-8AE3E2A4E41B}" type="slidenum">
              <a:rPr lang="en-US" sz="1200" smtClean="0">
                <a:latin typeface="Arial" charset="0"/>
              </a:rPr>
              <a:pPr/>
              <a:t>17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3AC619BB-9986-401A-AD0E-B634C748CAE0}" type="slidenum">
              <a:rPr lang="en-US" sz="1200" smtClean="0">
                <a:latin typeface="Arial" charset="0"/>
              </a:rPr>
              <a:pPr/>
              <a:t>18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DBA912B6-2E87-48CB-8605-A3F0E59B3197}" type="slidenum">
              <a:rPr lang="en-US" sz="1200" smtClean="0">
                <a:latin typeface="Arial" charset="0"/>
              </a:rPr>
              <a:pPr/>
              <a:t>19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A5C0FEB6-C41B-47E6-94C1-94E0A82E4902}" type="slidenum">
              <a:rPr lang="en-US" sz="1200" smtClean="0">
                <a:latin typeface="Arial" charset="0"/>
              </a:rPr>
              <a:pPr/>
              <a:t>2</a:t>
            </a:fld>
            <a:endParaRPr lang="en-US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5FC790E-BA35-48A6-985E-19FC0397A9D8}" type="slidenum">
              <a:rPr lang="en-US" sz="1200" smtClean="0">
                <a:latin typeface="Arial" charset="0"/>
              </a:rPr>
              <a:pPr/>
              <a:t>3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A1CEC06-6725-4CE1-8987-895A1D2AAA02}" type="slidenum">
              <a:rPr lang="en-US" sz="1200" smtClean="0">
                <a:latin typeface="Arial" charset="0"/>
              </a:rPr>
              <a:pPr/>
              <a:t>4</a:t>
            </a:fld>
            <a:endParaRPr lang="en-US" sz="1200" smtClean="0">
              <a:latin typeface="Arial" charset="0"/>
            </a:endParaRPr>
          </a:p>
        </p:txBody>
      </p:sp>
      <p:sp>
        <p:nvSpPr>
          <p:cNvPr id="6963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6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7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/>
            <a:fld id="{9DCF47A7-9BAD-4CD0-ADB5-6863A741E7E8}" type="slidenum">
              <a:rPr lang="en-US" sz="1200">
                <a:latin typeface="Arial" charset="0"/>
                <a:ea typeface="MS PGothic" pitchFamily="34" charset="-128"/>
              </a:rPr>
              <a:pPr algn="r"/>
              <a:t>4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B853E6D0-9FE9-43BE-9C3E-4730EE7A67A0}" type="slidenum">
              <a:rPr lang="en-US" sz="1200" smtClean="0">
                <a:latin typeface="Arial" charset="0"/>
              </a:rPr>
              <a:pPr/>
              <a:t>5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28A05FDE-D092-4627-B2E5-85A799D2C343}" type="slidenum">
              <a:rPr lang="en-US" sz="1200" smtClean="0">
                <a:latin typeface="Arial" charset="0"/>
              </a:rPr>
              <a:pPr/>
              <a:t>6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1A7442B7-CAD8-47DD-A087-0767BDE96744}" type="slidenum">
              <a:rPr lang="en-US" sz="1200" smtClean="0">
                <a:latin typeface="Arial" charset="0"/>
              </a:rPr>
              <a:pPr/>
              <a:t>7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069A3B7F-3406-4C3F-A772-3DF29FC7F0FC}" type="slidenum">
              <a:rPr lang="en-US" sz="1200" smtClean="0">
                <a:latin typeface="Arial" charset="0"/>
              </a:rPr>
              <a:pPr/>
              <a:t>8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fld id="{F0A70900-CB4A-4553-9193-D615322C4DAE}" type="slidenum">
              <a:rPr lang="en-US" sz="1200" smtClean="0">
                <a:latin typeface="Arial" charset="0"/>
              </a:rPr>
              <a:pPr/>
              <a:t>9</a:t>
            </a:fld>
            <a:endParaRPr lang="en-US" sz="1200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CC5A-9841-4756-891E-2A516BA39F5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50FA-F22D-40CB-9B38-7D546B0F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9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CC5A-9841-4756-891E-2A516BA39F5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50FA-F22D-40CB-9B38-7D546B0F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09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CC5A-9841-4756-891E-2A516BA39F5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50FA-F22D-40CB-9B38-7D546B0F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67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CC5A-9841-4756-891E-2A516BA39F5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50FA-F22D-40CB-9B38-7D546B0F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70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CC5A-9841-4756-891E-2A516BA39F5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50FA-F22D-40CB-9B38-7D546B0F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9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CC5A-9841-4756-891E-2A516BA39F5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50FA-F22D-40CB-9B38-7D546B0F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8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CC5A-9841-4756-891E-2A516BA39F5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50FA-F22D-40CB-9B38-7D546B0F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CC5A-9841-4756-891E-2A516BA39F5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50FA-F22D-40CB-9B38-7D546B0F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CC5A-9841-4756-891E-2A516BA39F5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50FA-F22D-40CB-9B38-7D546B0F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3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CC5A-9841-4756-891E-2A516BA39F5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50FA-F22D-40CB-9B38-7D546B0F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8CC5A-9841-4756-891E-2A516BA39F5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450FA-F22D-40CB-9B38-7D546B0F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8CC5A-9841-4756-891E-2A516BA39F52}" type="datetimeFigureOut">
              <a:rPr lang="en-US" smtClean="0"/>
              <a:t>11/9/2012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450FA-F22D-40CB-9B38-7D546B0F7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4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Freshwater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25273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Water may seem abundant, but drinkable water is rare</a:t>
            </a:r>
          </a:p>
          <a:p>
            <a:pPr eaLnBrk="1" hangingPunct="1"/>
            <a:r>
              <a:rPr lang="en-US" b="1" smtClean="0"/>
              <a:t>Freshwater</a:t>
            </a:r>
            <a:r>
              <a:rPr lang="en-US" smtClean="0"/>
              <a:t> = relatively pure, with few dissolved salts</a:t>
            </a:r>
          </a:p>
          <a:p>
            <a:pPr lvl="1" eaLnBrk="1" hangingPunct="1"/>
            <a:r>
              <a:rPr lang="en-US" smtClean="0"/>
              <a:t>Only 2.5% of Earth’s water is fresh</a:t>
            </a:r>
          </a:p>
          <a:p>
            <a:pPr lvl="1" eaLnBrk="1" hangingPunct="1"/>
            <a:r>
              <a:rPr lang="en-US" smtClean="0"/>
              <a:t>Most freshwater is tied up in glaciers and ice caps</a:t>
            </a:r>
          </a:p>
        </p:txBody>
      </p:sp>
      <p:pic>
        <p:nvPicPr>
          <p:cNvPr id="3076" name="Picture 6" descr="15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05200"/>
            <a:ext cx="5181600" cy="300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09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6388" y="257175"/>
            <a:ext cx="8683625" cy="1041400"/>
          </a:xfrm>
        </p:spPr>
        <p:txBody>
          <a:bodyPr anchor="b">
            <a:normAutofit fontScale="90000"/>
          </a:bodyPr>
          <a:lstStyle/>
          <a:p>
            <a:pPr algn="ctr" eaLnBrk="1" hangingPunct="1"/>
            <a:r>
              <a:rPr lang="en-US" smtClean="0"/>
              <a:t>The Effect of Nutrient Enrichment </a:t>
            </a:r>
            <a:br>
              <a:rPr lang="en-US" smtClean="0"/>
            </a:br>
            <a:r>
              <a:rPr lang="en-US" smtClean="0"/>
              <a:t>on a Lake</a:t>
            </a:r>
          </a:p>
        </p:txBody>
      </p:sp>
      <p:pic>
        <p:nvPicPr>
          <p:cNvPr id="12291" name="Picture1" descr="08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7688"/>
            <a:ext cx="464820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081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1905000"/>
            <a:ext cx="4478337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0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Groundwater plays a key role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25563"/>
            <a:ext cx="8229600" cy="4770437"/>
          </a:xfrm>
        </p:spPr>
        <p:txBody>
          <a:bodyPr/>
          <a:lstStyle/>
          <a:p>
            <a:pPr eaLnBrk="1" hangingPunct="1"/>
            <a:r>
              <a:rPr lang="en-US" sz="2400" b="1" smtClean="0"/>
              <a:t>Groundwater</a:t>
            </a:r>
            <a:r>
              <a:rPr lang="en-US" sz="2400" smtClean="0"/>
              <a:t> = any precipitation that does not evaporate, flow into waterways, or gets taken up by organisms</a:t>
            </a:r>
          </a:p>
          <a:p>
            <a:pPr lvl="1" eaLnBrk="1" hangingPunct="1"/>
            <a:r>
              <a:rPr lang="en-US" smtClean="0"/>
              <a:t>Groundwater makes up one fifth of the Earth’s freshwater supply</a:t>
            </a:r>
          </a:p>
          <a:p>
            <a:pPr eaLnBrk="1" hangingPunct="1"/>
            <a:r>
              <a:rPr lang="en-US" sz="2400" b="1" smtClean="0"/>
              <a:t>Aquifers</a:t>
            </a:r>
            <a:r>
              <a:rPr lang="en-US" sz="2400" smtClean="0"/>
              <a:t> = Porous sponge-like formations of rock, sand, or gravel that hold groundwater </a:t>
            </a:r>
          </a:p>
          <a:p>
            <a:pPr eaLnBrk="1" hangingPunct="1"/>
            <a:r>
              <a:rPr lang="en-US" sz="2400" b="1" smtClean="0"/>
              <a:t>Zone of aeration</a:t>
            </a:r>
            <a:r>
              <a:rPr lang="en-US" sz="2400" smtClean="0"/>
              <a:t> = pore spaces are partially filled with water </a:t>
            </a:r>
          </a:p>
          <a:p>
            <a:pPr eaLnBrk="1" hangingPunct="1"/>
            <a:r>
              <a:rPr lang="en-US" sz="2400" b="1" smtClean="0"/>
              <a:t>Zone of saturation</a:t>
            </a:r>
            <a:r>
              <a:rPr lang="en-US" sz="2400" smtClean="0"/>
              <a:t> = spaces are completely filled with water</a:t>
            </a:r>
          </a:p>
          <a:p>
            <a:pPr eaLnBrk="1" hangingPunct="1"/>
            <a:r>
              <a:rPr lang="en-US" sz="2400" b="1" smtClean="0"/>
              <a:t>Water table</a:t>
            </a:r>
            <a:r>
              <a:rPr lang="en-US" sz="2400" smtClean="0"/>
              <a:t> = boundary between the two zones</a:t>
            </a:r>
          </a:p>
          <a:p>
            <a:pPr eaLnBrk="1" hangingPunct="1"/>
            <a:r>
              <a:rPr lang="en-US" sz="2400" b="1" smtClean="0"/>
              <a:t>Aquifer recharge zone</a:t>
            </a:r>
            <a:r>
              <a:rPr lang="en-US" sz="2400" smtClean="0"/>
              <a:t> = any area where water infiltrates Earth’s surface and reaches aquifers</a:t>
            </a:r>
          </a:p>
        </p:txBody>
      </p:sp>
    </p:spTree>
    <p:extLst>
      <p:ext uri="{BB962C8B-B14F-4D97-AF65-F5344CB8AC3E}">
        <p14:creationId xmlns:p14="http://schemas.microsoft.com/office/powerpoint/2010/main" val="12308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typical aquifer</a:t>
            </a:r>
          </a:p>
        </p:txBody>
      </p:sp>
      <p:pic>
        <p:nvPicPr>
          <p:cNvPr id="14339" name="Picture 5" descr="15_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914400"/>
            <a:ext cx="6754813" cy="559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27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There are two categories of aquifers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9050"/>
            <a:ext cx="8229600" cy="48450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b="1" smtClean="0"/>
              <a:t>Confined or artesian</a:t>
            </a:r>
            <a:r>
              <a:rPr lang="en-US" sz="3200" smtClean="0"/>
              <a:t> = </a:t>
            </a:r>
            <a:r>
              <a:rPr lang="en-US" smtClean="0"/>
              <a:t>water-bearing, porous rocks are trapped between layers of less permeable substrate (i.e., clay) </a:t>
            </a:r>
          </a:p>
          <a:p>
            <a:pPr lvl="1" eaLnBrk="1" hangingPunct="1"/>
            <a:r>
              <a:rPr lang="en-US" smtClean="0"/>
              <a:t>Is under a lot of pressure</a:t>
            </a:r>
          </a:p>
          <a:p>
            <a:pPr eaLnBrk="1" hangingPunct="1"/>
            <a:r>
              <a:rPr lang="en-US" b="1" smtClean="0"/>
              <a:t>Unconfined aquifer</a:t>
            </a:r>
            <a:r>
              <a:rPr lang="en-US" smtClean="0"/>
              <a:t> =  no upper layer to confine it</a:t>
            </a:r>
          </a:p>
          <a:p>
            <a:pPr lvl="1" eaLnBrk="1" hangingPunct="1"/>
            <a:r>
              <a:rPr lang="en-US" smtClean="0"/>
              <a:t>Readily recharged by surface water</a:t>
            </a:r>
          </a:p>
          <a:p>
            <a:pPr eaLnBrk="1" hangingPunct="1"/>
            <a:r>
              <a:rPr lang="en-US" smtClean="0"/>
              <a:t>Groundwater becomes surface water through springs or human-drilled wells</a:t>
            </a:r>
          </a:p>
          <a:p>
            <a:pPr eaLnBrk="1" hangingPunct="1"/>
            <a:r>
              <a:rPr lang="en-US" smtClean="0"/>
              <a:t>Groundwater may be ancient: the average age is 1,400 years</a:t>
            </a:r>
          </a:p>
        </p:txBody>
      </p:sp>
    </p:spTree>
    <p:extLst>
      <p:ext uri="{BB962C8B-B14F-4D97-AF65-F5344CB8AC3E}">
        <p14:creationId xmlns:p14="http://schemas.microsoft.com/office/powerpoint/2010/main" val="190308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5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47672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Ogallala Aquifer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16113"/>
            <a:ext cx="4038600" cy="38925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The world’s largest known aquifer</a:t>
            </a:r>
          </a:p>
          <a:p>
            <a:pPr eaLnBrk="1" hangingPunct="1"/>
            <a:r>
              <a:rPr lang="en-US" smtClean="0"/>
              <a:t>Underlies the Great Plains of the U.S.</a:t>
            </a:r>
          </a:p>
          <a:p>
            <a:pPr eaLnBrk="1" hangingPunct="1"/>
            <a:r>
              <a:rPr lang="en-US" smtClean="0"/>
              <a:t>Its water has allowed farmers to create the most bountiful grain-producing region in the world</a:t>
            </a:r>
          </a:p>
        </p:txBody>
      </p:sp>
    </p:spTree>
    <p:extLst>
      <p:ext uri="{BB962C8B-B14F-4D97-AF65-F5344CB8AC3E}">
        <p14:creationId xmlns:p14="http://schemas.microsoft.com/office/powerpoint/2010/main" val="373056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1" descr="1307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76200"/>
            <a:ext cx="7162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 hidden="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843838" y="6584950"/>
            <a:ext cx="13001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58" tIns="41029" rIns="82058" bIns="41029"/>
          <a:lstStyle/>
          <a:p>
            <a:pPr algn="r" defTabSz="820738"/>
            <a:r>
              <a:rPr lang="en-US" sz="1200" b="1">
                <a:ea typeface="MS PGothic" pitchFamily="34" charset="-128"/>
              </a:rPr>
              <a:t>Fig. 13-7, p. 321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90688" y="381000"/>
            <a:ext cx="2290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pt-BR" sz="2400" b="1">
                <a:solidFill>
                  <a:srgbClr val="95AFC1"/>
                </a:solidFill>
                <a:latin typeface="Arial" charset="0"/>
                <a:ea typeface="MS PGothic" pitchFamily="34" charset="-128"/>
              </a:rPr>
              <a:t>TRADE-OFFS</a:t>
            </a:r>
            <a:endParaRPr lang="en-US" sz="2400" b="1">
              <a:solidFill>
                <a:srgbClr val="95AFC1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306638" y="1135063"/>
            <a:ext cx="4779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FFFF"/>
                </a:solidFill>
                <a:latin typeface="Arial" charset="0"/>
                <a:ea typeface="MS PGothic" pitchFamily="34" charset="-128"/>
              </a:rPr>
              <a:t>Withdrawing Groundwater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066800" y="1462088"/>
            <a:ext cx="24177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pt-BR" sz="2400" b="1">
                <a:solidFill>
                  <a:srgbClr val="003B6B"/>
                </a:solidFill>
                <a:latin typeface="Arial" charset="0"/>
                <a:ea typeface="MS PGothic" pitchFamily="34" charset="-128"/>
              </a:rPr>
              <a:t>Advantages</a:t>
            </a:r>
            <a:endParaRPr lang="en-US" sz="2400" b="1">
              <a:solidFill>
                <a:srgbClr val="003B6B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5200650" y="1490663"/>
            <a:ext cx="272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pt-BR" sz="2400" b="1">
                <a:solidFill>
                  <a:srgbClr val="003B6B"/>
                </a:solidFill>
                <a:latin typeface="Arial" charset="0"/>
                <a:ea typeface="MS PGothic" pitchFamily="34" charset="-128"/>
              </a:rPr>
              <a:t>Disadvantages</a:t>
            </a:r>
            <a:endParaRPr lang="en-US" sz="2400" b="1">
              <a:solidFill>
                <a:srgbClr val="003B6B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1447800" y="1784350"/>
            <a:ext cx="2278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Useful for drinking and irrigation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5311775" y="1784350"/>
            <a:ext cx="2265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Aquifer depletion from overpumping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1447800" y="2663825"/>
            <a:ext cx="2506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Available year-round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311775" y="2422525"/>
            <a:ext cx="23844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Sinking of land (subsidence) from overpumping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1447800" y="3333750"/>
            <a:ext cx="1719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Exists almost everywhere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311775" y="3228975"/>
            <a:ext cx="2532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Aquifers polluted for decades or centuries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447800" y="4024313"/>
            <a:ext cx="20621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Renewable if not overpumped or contaminated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311775" y="3940175"/>
            <a:ext cx="2540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Saltwater intrusion into drinking water supplies near coastal areas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1447800" y="5070475"/>
            <a:ext cx="1909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No evaporation losses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5311775" y="4840288"/>
            <a:ext cx="2519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Reduced water flows into surface waters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447800" y="5740400"/>
            <a:ext cx="2252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Cheaper to extract than most surface waters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5311775" y="5553075"/>
            <a:ext cx="23796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Increased cost and contamination from deeper wells</a:t>
            </a:r>
          </a:p>
        </p:txBody>
      </p:sp>
    </p:spTree>
    <p:extLst>
      <p:ext uri="{BB962C8B-B14F-4D97-AF65-F5344CB8AC3E}">
        <p14:creationId xmlns:p14="http://schemas.microsoft.com/office/powerpoint/2010/main" val="21257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are depleting groundwater</a:t>
            </a:r>
          </a:p>
        </p:txBody>
      </p:sp>
      <p:sp>
        <p:nvSpPr>
          <p:cNvPr id="18435" name="Text Placeholder 3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7467600" cy="5262563"/>
          </a:xfrm>
        </p:spPr>
        <p:txBody>
          <a:bodyPr anchor="t"/>
          <a:lstStyle/>
          <a:p>
            <a:pPr marL="350838" indent="-350838" eaLnBrk="1" hangingPunct="1"/>
            <a:r>
              <a:rPr lang="en-US" sz="2400" smtClean="0"/>
              <a:t>Groundwater is easily depleted </a:t>
            </a:r>
          </a:p>
          <a:p>
            <a:pPr marL="808038" lvl="1" indent="-290513" eaLnBrk="1" hangingPunct="1"/>
            <a:r>
              <a:rPr lang="en-US" sz="2400" b="1" smtClean="0"/>
              <a:t>Aquifers recharge slowly</a:t>
            </a:r>
          </a:p>
          <a:p>
            <a:pPr marL="808038" lvl="1" indent="-290513" eaLnBrk="1" hangingPunct="1"/>
            <a:r>
              <a:rPr lang="en-US" sz="2400" smtClean="0"/>
              <a:t>1/3 of world population relies on                          groundwater</a:t>
            </a:r>
          </a:p>
          <a:p>
            <a:pPr marL="350838" indent="-350838" eaLnBrk="1" hangingPunct="1"/>
            <a:r>
              <a:rPr lang="en-US" sz="2400" smtClean="0"/>
              <a:t>As aquifers become depleted</a:t>
            </a:r>
          </a:p>
          <a:p>
            <a:pPr marL="808038" lvl="1" indent="-290513" eaLnBrk="1" hangingPunct="1"/>
            <a:r>
              <a:rPr lang="en-US" sz="2400" smtClean="0"/>
              <a:t>Water tables drop</a:t>
            </a:r>
          </a:p>
          <a:p>
            <a:pPr marL="808038" lvl="1" indent="-290513" eaLnBrk="1" hangingPunct="1"/>
            <a:r>
              <a:rPr lang="en-US" sz="2400" b="1" smtClean="0"/>
              <a:t>Salt water intrudes in coastal areas</a:t>
            </a:r>
          </a:p>
          <a:p>
            <a:pPr marL="808038" lvl="1" indent="-290513" eaLnBrk="1" hangingPunct="1"/>
            <a:r>
              <a:rPr lang="en-US" sz="2400" b="1" smtClean="0"/>
              <a:t>Sinkholes</a:t>
            </a:r>
            <a:r>
              <a:rPr lang="en-US" sz="2400" smtClean="0"/>
              <a:t> = areas where ground gives way unexpectedly</a:t>
            </a:r>
          </a:p>
          <a:p>
            <a:pPr marL="808038" lvl="1" indent="-290513" eaLnBrk="1" hangingPunct="1"/>
            <a:r>
              <a:rPr lang="en-US" sz="2400" smtClean="0"/>
              <a:t>Some cities (Venice, Mexico City) are slowly sinking</a:t>
            </a:r>
          </a:p>
          <a:p>
            <a:pPr marL="808038" lvl="1" indent="-290513" eaLnBrk="1" hangingPunct="1"/>
            <a:r>
              <a:rPr lang="en-US" sz="2400" smtClean="0"/>
              <a:t>Wetlands dry up</a:t>
            </a:r>
          </a:p>
        </p:txBody>
      </p:sp>
      <p:pic>
        <p:nvPicPr>
          <p:cNvPr id="18436" name="Picture 5" descr="15_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7338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68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939800"/>
          </a:xfrm>
        </p:spPr>
        <p:txBody>
          <a:bodyPr/>
          <a:lstStyle/>
          <a:p>
            <a:pPr eaLnBrk="1" hangingPunct="1"/>
            <a:r>
              <a:rPr lang="en-US" sz="2800" smtClean="0"/>
              <a:t>Water is unequally distributed across Earth’s surface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38688"/>
            <a:ext cx="8229600" cy="18002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Different regions possess vastly different amounts of groundwater, surface water, and precipitation</a:t>
            </a:r>
          </a:p>
          <a:p>
            <a:pPr eaLnBrk="1" hangingPunct="1"/>
            <a:r>
              <a:rPr lang="en-US" smtClean="0"/>
              <a:t>Many areas with high population density are water- poor and face serious water shortages</a:t>
            </a:r>
          </a:p>
        </p:txBody>
      </p:sp>
      <p:pic>
        <p:nvPicPr>
          <p:cNvPr id="19460" name="Picture 7" descr="15_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6248400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3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Water is distributed unevenly in time, too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5600" y="1447800"/>
            <a:ext cx="8788400" cy="15875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Monsoon seasons bring concentrated storms</a:t>
            </a:r>
          </a:p>
          <a:p>
            <a:pPr lvl="1" eaLnBrk="1" hangingPunct="1"/>
            <a:r>
              <a:rPr lang="en-US" smtClean="0"/>
              <a:t>Half a region’s annual rain may fall in a few hours</a:t>
            </a:r>
          </a:p>
          <a:p>
            <a:pPr eaLnBrk="1" hangingPunct="1"/>
            <a:r>
              <a:rPr lang="en-US" smtClean="0"/>
              <a:t>People erect dams to store water</a:t>
            </a:r>
          </a:p>
        </p:txBody>
      </p:sp>
      <p:pic>
        <p:nvPicPr>
          <p:cNvPr id="20484" name="Picture 5" descr="http://schema-root.org/weather/monsoons/monso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124200"/>
            <a:ext cx="480060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0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Climate change will cause water shortages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308100"/>
            <a:ext cx="5208587" cy="45783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Climate change will cause </a:t>
            </a:r>
          </a:p>
          <a:p>
            <a:pPr lvl="1" eaLnBrk="1" hangingPunct="1"/>
            <a:r>
              <a:rPr lang="en-US" smtClean="0"/>
              <a:t>Altered precipitation patterns</a:t>
            </a:r>
          </a:p>
          <a:p>
            <a:pPr lvl="1" eaLnBrk="1" hangingPunct="1"/>
            <a:r>
              <a:rPr lang="en-US" smtClean="0"/>
              <a:t>Melting glaciers</a:t>
            </a:r>
          </a:p>
          <a:p>
            <a:pPr lvl="1" eaLnBrk="1" hangingPunct="1"/>
            <a:r>
              <a:rPr lang="en-US" smtClean="0"/>
              <a:t>Early season runoff</a:t>
            </a:r>
          </a:p>
          <a:p>
            <a:pPr lvl="1" eaLnBrk="1" hangingPunct="1"/>
            <a:r>
              <a:rPr lang="en-US" smtClean="0"/>
              <a:t>Intensified droughts</a:t>
            </a:r>
          </a:p>
          <a:p>
            <a:pPr lvl="1" eaLnBrk="1" hangingPunct="1"/>
            <a:r>
              <a:rPr lang="en-US" smtClean="0"/>
              <a:t>Flooding</a:t>
            </a:r>
          </a:p>
          <a:p>
            <a:pPr eaLnBrk="1" hangingPunct="1"/>
            <a:r>
              <a:rPr lang="en-US" smtClean="0"/>
              <a:t>Increasing probability that there will be still less water for more people</a:t>
            </a:r>
          </a:p>
        </p:txBody>
      </p:sp>
      <p:pic>
        <p:nvPicPr>
          <p:cNvPr id="21508" name="Picture 5" descr="15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5052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65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436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smtClean="0"/>
              <a:t>Rivers and streams wind through landscapes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03288"/>
            <a:ext cx="8788400" cy="2676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Water from rain, snowmelt, or springs forms streams, creeks, or brooks</a:t>
            </a:r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These merge into rivers, and eventually reaches the ocean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/>
              <a:t>Tributary</a:t>
            </a:r>
            <a:r>
              <a:rPr lang="en-US" smtClean="0"/>
              <a:t> = a smaller river slowing into a larger 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/>
              <a:t>Watershed</a:t>
            </a:r>
            <a:r>
              <a:rPr lang="en-US" smtClean="0"/>
              <a:t> = the area of land drained by a river and its tributaries</a:t>
            </a:r>
          </a:p>
        </p:txBody>
      </p:sp>
      <p:sp>
        <p:nvSpPr>
          <p:cNvPr id="4100" name="Rectangle 3"/>
          <p:cNvSpPr txBox="1">
            <a:spLocks noChangeArrowheads="1"/>
          </p:cNvSpPr>
          <p:nvPr/>
        </p:nvSpPr>
        <p:spPr bwMode="auto">
          <a:xfrm>
            <a:off x="3076575" y="3200400"/>
            <a:ext cx="58388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006600"/>
              </a:buClr>
              <a:buFont typeface="Times New Roman" pitchFamily="18" charset="0"/>
              <a:buChar char="•"/>
            </a:pPr>
            <a:r>
              <a:rPr lang="en-US"/>
              <a:t>If there is a large bend in the river, the force of the water cuts through the land 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/>
              <a:buChar char="-"/>
            </a:pPr>
            <a:r>
              <a:rPr lang="en-US" b="1"/>
              <a:t>Oxbow</a:t>
            </a:r>
            <a:r>
              <a:rPr lang="en-US"/>
              <a:t> = an extreme bend in a river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  <a:buFont typeface="Times"/>
              <a:buChar char="-"/>
            </a:pPr>
            <a:r>
              <a:rPr lang="en-US" b="1"/>
              <a:t>Oxbow lake</a:t>
            </a:r>
            <a:r>
              <a:rPr lang="en-US"/>
              <a:t> = the bend is cut off and remains as an isolated, U-shaped body of water </a:t>
            </a:r>
          </a:p>
        </p:txBody>
      </p:sp>
      <p:pic>
        <p:nvPicPr>
          <p:cNvPr id="4101" name="Picture 5" descr="15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9188"/>
            <a:ext cx="3175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66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river may shift course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5181600" cy="40989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smtClean="0"/>
              <a:t>Floodplain</a:t>
            </a:r>
            <a:r>
              <a:rPr lang="en-US" smtClean="0"/>
              <a:t> = areas nearest to the river’s course that are flooded periodically</a:t>
            </a:r>
          </a:p>
          <a:p>
            <a:pPr lvl="1" eaLnBrk="1" hangingPunct="1"/>
            <a:r>
              <a:rPr lang="en-US" smtClean="0"/>
              <a:t>Frequent deposition of silt makes floodplain soils fertile</a:t>
            </a:r>
          </a:p>
          <a:p>
            <a:pPr eaLnBrk="1" hangingPunct="1"/>
            <a:r>
              <a:rPr lang="en-US" b="1" smtClean="0"/>
              <a:t>Riparian =</a:t>
            </a:r>
            <a:r>
              <a:rPr lang="en-US" smtClean="0"/>
              <a:t> riverside areas that are productive and species-rich</a:t>
            </a:r>
          </a:p>
          <a:p>
            <a:pPr lvl="1" eaLnBrk="1" hangingPunct="1"/>
            <a:r>
              <a:rPr lang="en-US" smtClean="0"/>
              <a:t>It connects the upland zone to the aquatic zone, controlling the flow of water, sediment, nutrients, and organisms between the two. </a:t>
            </a:r>
          </a:p>
        </p:txBody>
      </p:sp>
      <p:pic>
        <p:nvPicPr>
          <p:cNvPr id="5124" name="Picture 2" descr="http://www.krisweb.com/krissheepscot/krisdb/html/krisweb/watershed/riparian_large_str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3429000"/>
            <a:ext cx="3937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http://www.nature.org/idc/groups/webcontent/@web/@louisiana/documents/media/prd_0239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42195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71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1" descr="11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457200"/>
            <a:ext cx="75501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1154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288" y="180975"/>
            <a:ext cx="8685212" cy="1073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Wetlands include marshes, swamps, and bogs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5029200" cy="4473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smtClean="0"/>
              <a:t>Wetlands</a:t>
            </a:r>
            <a:r>
              <a:rPr lang="en-US" sz="2400" smtClean="0"/>
              <a:t> = systems that combine elements of freshwater and dry land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Freshwater marshes</a:t>
            </a:r>
            <a:r>
              <a:rPr lang="en-US" sz="2400" smtClean="0"/>
              <a:t> = shallow water allows plants to grow above the water’s surface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Swamps</a:t>
            </a:r>
            <a:r>
              <a:rPr lang="en-US" sz="2400" smtClean="0"/>
              <a:t> = shallow water that occurs in forested areas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Can be created by beavers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smtClean="0"/>
              <a:t>Bogs</a:t>
            </a:r>
            <a:r>
              <a:rPr lang="en-US" sz="2400" smtClean="0"/>
              <a:t> = ponds covered in thick floating mats of vegetation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 stage in aquatic succession</a:t>
            </a:r>
          </a:p>
          <a:p>
            <a:pPr eaLnBrk="1" hangingPunct="1">
              <a:lnSpc>
                <a:spcPct val="80000"/>
              </a:lnSpc>
              <a:buFont typeface="Times New Roman" pitchFamily="18" charset="0"/>
              <a:buNone/>
            </a:pPr>
            <a:endParaRPr lang="en-US" sz="2400" smtClean="0"/>
          </a:p>
        </p:txBody>
      </p:sp>
      <p:pic>
        <p:nvPicPr>
          <p:cNvPr id="7172" name="Picture 6" descr="15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36671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9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Wetlands are valuable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705600" cy="5565775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Wetlands are extremely valuable for wildlife</a:t>
            </a:r>
          </a:p>
          <a:p>
            <a:pPr eaLnBrk="1" hangingPunct="1">
              <a:defRPr/>
            </a:pPr>
            <a:r>
              <a:rPr lang="en-US" dirty="0" smtClean="0"/>
              <a:t>They slow runoff </a:t>
            </a:r>
          </a:p>
          <a:p>
            <a:pPr lvl="1" eaLnBrk="1" hangingPunct="1">
              <a:defRPr/>
            </a:pPr>
            <a:r>
              <a:rPr lang="en-US" dirty="0" smtClean="0"/>
              <a:t>Reduce flooding</a:t>
            </a:r>
          </a:p>
          <a:p>
            <a:pPr lvl="1" eaLnBrk="1" hangingPunct="1">
              <a:defRPr/>
            </a:pPr>
            <a:r>
              <a:rPr lang="en-US" dirty="0" smtClean="0"/>
              <a:t>Recharge aquifers</a:t>
            </a:r>
          </a:p>
          <a:p>
            <a:pPr lvl="1" eaLnBrk="1" hangingPunct="1">
              <a:defRPr/>
            </a:pPr>
            <a:r>
              <a:rPr lang="en-US" dirty="0" smtClean="0"/>
              <a:t>Filter pollutants</a:t>
            </a:r>
          </a:p>
          <a:p>
            <a:pPr marL="457200" lvl="1" indent="0" eaLnBrk="1" hangingPunct="1">
              <a:buFont typeface="Times"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People have drained wetlands, mostly for agriculture</a:t>
            </a:r>
          </a:p>
          <a:p>
            <a:pPr lvl="1" eaLnBrk="1" hangingPunct="1">
              <a:defRPr/>
            </a:pPr>
            <a:r>
              <a:rPr lang="en-US" dirty="0" smtClean="0"/>
              <a:t>Southern Canada and the U.S. have lost more than half of their wetlands</a:t>
            </a:r>
          </a:p>
        </p:txBody>
      </p:sp>
      <p:pic>
        <p:nvPicPr>
          <p:cNvPr id="8196" name="Picture 5" descr="http://www.al.nrcs.usda.gov/technical/photo/wet/veg/wetland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95400"/>
            <a:ext cx="4808538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5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Lakes and ponds are ecologically diverse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2088" y="1308100"/>
            <a:ext cx="8788400" cy="45783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mtClean="0"/>
              <a:t>Lakes and ponds are bodies of open, standing water</a:t>
            </a:r>
          </a:p>
          <a:p>
            <a:pPr eaLnBrk="1" hangingPunct="1"/>
            <a:r>
              <a:rPr lang="en-US" b="1" smtClean="0"/>
              <a:t>Littoral zone</a:t>
            </a:r>
            <a:r>
              <a:rPr lang="en-US" smtClean="0"/>
              <a:t> = region ringing the edge of a water body </a:t>
            </a:r>
          </a:p>
          <a:p>
            <a:pPr eaLnBrk="1" hangingPunct="1"/>
            <a:r>
              <a:rPr lang="en-US" b="1" smtClean="0"/>
              <a:t>Benthic zone</a:t>
            </a:r>
            <a:r>
              <a:rPr lang="en-US" smtClean="0"/>
              <a:t> = extends along the entire bottom of the water body  </a:t>
            </a:r>
          </a:p>
          <a:p>
            <a:pPr lvl="1" eaLnBrk="1" hangingPunct="1"/>
            <a:r>
              <a:rPr lang="en-US" smtClean="0"/>
              <a:t>Home to many invertebrates </a:t>
            </a:r>
          </a:p>
          <a:p>
            <a:pPr eaLnBrk="1" hangingPunct="1"/>
            <a:r>
              <a:rPr lang="en-US" b="1" smtClean="0"/>
              <a:t>Limnetic zone</a:t>
            </a:r>
            <a:r>
              <a:rPr lang="en-US" smtClean="0"/>
              <a:t> = open portions of the lake or pond where the sunlight penetrates the shallow waters  </a:t>
            </a:r>
          </a:p>
          <a:p>
            <a:pPr eaLnBrk="1" hangingPunct="1"/>
            <a:r>
              <a:rPr lang="en-US" b="1" smtClean="0"/>
              <a:t>Profundal zone</a:t>
            </a:r>
            <a:r>
              <a:rPr lang="en-US" smtClean="0"/>
              <a:t> = water that sunlight does not reach  </a:t>
            </a:r>
          </a:p>
          <a:p>
            <a:pPr lvl="1" eaLnBrk="1" hangingPunct="1"/>
            <a:r>
              <a:rPr lang="en-US" smtClean="0"/>
              <a:t>Supports fewer animals because there is less oxygen </a:t>
            </a:r>
          </a:p>
        </p:txBody>
      </p:sp>
    </p:spTree>
    <p:extLst>
      <p:ext uri="{BB962C8B-B14F-4D97-AF65-F5344CB8AC3E}">
        <p14:creationId xmlns:p14="http://schemas.microsoft.com/office/powerpoint/2010/main" val="32225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typical lake</a:t>
            </a:r>
          </a:p>
        </p:txBody>
      </p:sp>
      <p:pic>
        <p:nvPicPr>
          <p:cNvPr id="10243" name="Picture 5" descr="15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772400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78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Lakes vary in their nutrients and oxygen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88400" cy="2376488"/>
          </a:xfrm>
        </p:spPr>
        <p:txBody>
          <a:bodyPr/>
          <a:lstStyle/>
          <a:p>
            <a:pPr eaLnBrk="1" hangingPunct="1"/>
            <a:r>
              <a:rPr lang="en-US" b="1" smtClean="0"/>
              <a:t>Oligotrophic</a:t>
            </a:r>
            <a:r>
              <a:rPr lang="en-US" smtClean="0"/>
              <a:t> lakes and ponds = have low nutrient and high oxygen conditions</a:t>
            </a:r>
          </a:p>
          <a:p>
            <a:pPr eaLnBrk="1" hangingPunct="1"/>
            <a:r>
              <a:rPr lang="en-US" b="1" smtClean="0"/>
              <a:t>Eutrophic</a:t>
            </a:r>
            <a:r>
              <a:rPr lang="en-US" smtClean="0"/>
              <a:t> lakes and ponds = have high nutrient and low  oxygen conditions</a:t>
            </a:r>
          </a:p>
          <a:p>
            <a:pPr eaLnBrk="1" hangingPunct="1"/>
            <a:endParaRPr lang="en-US" smtClean="0"/>
          </a:p>
        </p:txBody>
      </p:sp>
      <p:pic>
        <p:nvPicPr>
          <p:cNvPr id="11268" name="Picture 5" descr="http://www.rmbel.info/Images/OligotrophicL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2814638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7" descr="http://www.rmbel.info/Images/EutrophicLak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2814638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940</Words>
  <Application>Microsoft Office PowerPoint</Application>
  <PresentationFormat>On-screen Show (4:3)</PresentationFormat>
  <Paragraphs>133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Freshwater systems</vt:lpstr>
      <vt:lpstr>Rivers and streams wind through landscapes</vt:lpstr>
      <vt:lpstr>A river may shift course</vt:lpstr>
      <vt:lpstr>PowerPoint Presentation</vt:lpstr>
      <vt:lpstr>Wetlands include marshes, swamps, and bogs</vt:lpstr>
      <vt:lpstr>Wetlands are valuable</vt:lpstr>
      <vt:lpstr>Lakes and ponds are ecologically diverse</vt:lpstr>
      <vt:lpstr>A typical lake</vt:lpstr>
      <vt:lpstr>Lakes vary in their nutrients and oxygen</vt:lpstr>
      <vt:lpstr>The Effect of Nutrient Enrichment  on a Lake</vt:lpstr>
      <vt:lpstr>Groundwater plays a key role</vt:lpstr>
      <vt:lpstr>A typical aquifer</vt:lpstr>
      <vt:lpstr>There are two categories of aquifers</vt:lpstr>
      <vt:lpstr>The Ogallala Aquifer</vt:lpstr>
      <vt:lpstr>PowerPoint Presentation</vt:lpstr>
      <vt:lpstr>We are depleting groundwater</vt:lpstr>
      <vt:lpstr>Water is unequally distributed across Earth’s surface</vt:lpstr>
      <vt:lpstr>Water is distributed unevenly in time, too</vt:lpstr>
      <vt:lpstr>Climate change will cause water shortages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Freshwater systems</dc:title>
  <dc:creator>Coleman, Elizabeth</dc:creator>
  <cp:lastModifiedBy>Coleman, Elizabeth</cp:lastModifiedBy>
  <cp:revision>2</cp:revision>
  <dcterms:created xsi:type="dcterms:W3CDTF">2012-11-09T16:18:48Z</dcterms:created>
  <dcterms:modified xsi:type="dcterms:W3CDTF">2012-11-09T16:37:29Z</dcterms:modified>
</cp:coreProperties>
</file>