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2" r:id="rId55"/>
    <p:sldId id="313" r:id="rId56"/>
    <p:sldId id="314" r:id="rId57"/>
    <p:sldId id="315" r:id="rId58"/>
    <p:sldId id="322" r:id="rId59"/>
    <p:sldId id="323" r:id="rId60"/>
    <p:sldId id="324" r:id="rId61"/>
    <p:sldId id="325" r:id="rId62"/>
    <p:sldId id="320" r:id="rId63"/>
    <p:sldId id="321" r:id="rId6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80" y="-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ECF4-DE6B-4D24-B73E-0F91F5BFCB5E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180A-B17C-42BC-9CCB-EF2207CDC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ECF4-DE6B-4D24-B73E-0F91F5BFCB5E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180A-B17C-42BC-9CCB-EF2207CDC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ECF4-DE6B-4D24-B73E-0F91F5BFCB5E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180A-B17C-42BC-9CCB-EF2207CDC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ECF4-DE6B-4D24-B73E-0F91F5BFCB5E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180A-B17C-42BC-9CCB-EF2207CDC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ECF4-DE6B-4D24-B73E-0F91F5BFCB5E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180A-B17C-42BC-9CCB-EF2207CDC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ECF4-DE6B-4D24-B73E-0F91F5BFCB5E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180A-B17C-42BC-9CCB-EF2207CDC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ECF4-DE6B-4D24-B73E-0F91F5BFCB5E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180A-B17C-42BC-9CCB-EF2207CDC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ECF4-DE6B-4D24-B73E-0F91F5BFCB5E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180A-B17C-42BC-9CCB-EF2207CDC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ECF4-DE6B-4D24-B73E-0F91F5BFCB5E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180A-B17C-42BC-9CCB-EF2207CDC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ECF4-DE6B-4D24-B73E-0F91F5BFCB5E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180A-B17C-42BC-9CCB-EF2207CDC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ECF4-DE6B-4D24-B73E-0F91F5BFCB5E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180A-B17C-42BC-9CCB-EF2207CDC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9ECF4-DE6B-4D24-B73E-0F91F5BFCB5E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0180A-B17C-42BC-9CCB-EF2207CDC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dirty="0" smtClean="0"/>
              <a:t>The Essential 30</a:t>
            </a:r>
            <a:br>
              <a:rPr lang="en-US" dirty="0" smtClean="0"/>
            </a:br>
            <a:r>
              <a:rPr lang="en-US" dirty="0" smtClean="0"/>
              <a:t>(and two new things) </a:t>
            </a:r>
            <a:endParaRPr lang="en-US" dirty="0"/>
          </a:p>
        </p:txBody>
      </p:sp>
      <p:pic>
        <p:nvPicPr>
          <p:cNvPr id="66564" name="Picture 4" descr="http://sc2.saugus.k12.ca.us/~ltalmadge/images/Homework.gif"/>
          <p:cNvPicPr>
            <a:picLocks noChangeAspect="1" noChangeArrowheads="1"/>
          </p:cNvPicPr>
          <p:nvPr/>
        </p:nvPicPr>
        <p:blipFill>
          <a:blip r:embed="rId2"/>
          <a:srcRect b="11667"/>
          <a:stretch>
            <a:fillRect/>
          </a:stretch>
        </p:blipFill>
        <p:spPr bwMode="auto">
          <a:xfrm>
            <a:off x="2209800" y="2057400"/>
            <a:ext cx="5257800" cy="46443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Acid Deposition</a:t>
            </a:r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Biological diversity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</a:p>
          <a:p>
            <a:pPr marL="514350" indent="-514350">
              <a:buNone/>
            </a:pPr>
            <a:r>
              <a:rPr lang="en-US" dirty="0" smtClean="0"/>
              <a:t>3) </a:t>
            </a:r>
            <a:r>
              <a:rPr lang="en-US" dirty="0" err="1" smtClean="0"/>
              <a:t>Biomagnification</a:t>
            </a: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</a:p>
          <a:p>
            <a:pPr marL="514350" indent="-514350">
              <a:buNone/>
            </a:pPr>
            <a:r>
              <a:rPr lang="en-US" dirty="0" smtClean="0"/>
              <a:t>4) Bioremediation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5) 2</a:t>
            </a:r>
            <a:r>
              <a:rPr lang="en-US" baseline="30000" dirty="0" smtClean="0"/>
              <a:t>nd</a:t>
            </a:r>
            <a:r>
              <a:rPr lang="en-US" dirty="0" smtClean="0"/>
              <a:t> Law Thermodynamics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Acid Deposition</a:t>
            </a:r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Biological diversity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</a:p>
          <a:p>
            <a:pPr marL="514350" indent="-514350">
              <a:buNone/>
            </a:pPr>
            <a:r>
              <a:rPr lang="en-US" dirty="0" smtClean="0"/>
              <a:t>3) </a:t>
            </a:r>
            <a:r>
              <a:rPr lang="en-US" dirty="0" err="1" smtClean="0"/>
              <a:t>Biomagnification</a:t>
            </a: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</a:p>
          <a:p>
            <a:pPr marL="514350" indent="-514350">
              <a:buNone/>
            </a:pPr>
            <a:r>
              <a:rPr lang="en-US" dirty="0" smtClean="0"/>
              <a:t>4) Bioremediation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5) 2</a:t>
            </a:r>
            <a:r>
              <a:rPr lang="en-US" baseline="30000" dirty="0" smtClean="0"/>
              <a:t>nd</a:t>
            </a:r>
            <a:r>
              <a:rPr lang="en-US" dirty="0" smtClean="0"/>
              <a:t> Law Thermodynamics</a:t>
            </a:r>
            <a:br>
              <a:rPr lang="en-US" dirty="0" smtClean="0"/>
            </a:br>
            <a:r>
              <a:rPr lang="en-US" dirty="0" smtClean="0"/>
              <a:t>- Energy in a system moves toward entropy</a:t>
            </a:r>
            <a:br>
              <a:rPr lang="en-US" dirty="0" smtClean="0"/>
            </a:br>
            <a:r>
              <a:rPr lang="en-US" dirty="0" smtClean="0"/>
              <a:t>- Energy is lost as heat during conversions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6)  Carrying Capacity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6)  Carrying Capacity</a:t>
            </a:r>
            <a:br>
              <a:rPr lang="en-US" dirty="0" smtClean="0"/>
            </a:br>
            <a:r>
              <a:rPr lang="en-US" dirty="0" smtClean="0"/>
              <a:t>- maximum # of individuals that can be sustained by an ecosystem.  </a:t>
            </a:r>
          </a:p>
        </p:txBody>
      </p:sp>
      <p:pic>
        <p:nvPicPr>
          <p:cNvPr id="4" name="Picture 4" descr="fruityfruitfrui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057400"/>
            <a:ext cx="8305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pPr marL="514350" indent="-514350">
              <a:buAutoNum type="arabicParenR" startAt="6"/>
            </a:pPr>
            <a:r>
              <a:rPr lang="en-US" dirty="0" smtClean="0"/>
              <a:t>Carrying Capacity</a:t>
            </a:r>
          </a:p>
          <a:p>
            <a:pPr marL="514350" indent="-514350">
              <a:buAutoNum type="arabicParenR" startAt="6"/>
            </a:pPr>
            <a:endParaRPr lang="en-US" dirty="0" smtClean="0"/>
          </a:p>
          <a:p>
            <a:pPr marL="514350" indent="-514350">
              <a:buAutoNum type="arabicParenR" startAt="6"/>
            </a:pPr>
            <a:r>
              <a:rPr lang="en-US" dirty="0" smtClean="0"/>
              <a:t>Rule of 70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pPr marL="514350" indent="-514350">
              <a:buAutoNum type="arabicParenR" startAt="6"/>
            </a:pPr>
            <a:r>
              <a:rPr lang="en-US" dirty="0" smtClean="0"/>
              <a:t>Carrying Capacity</a:t>
            </a:r>
          </a:p>
          <a:p>
            <a:pPr marL="514350" indent="-514350">
              <a:buAutoNum type="arabicParenR" startAt="6"/>
            </a:pPr>
            <a:endParaRPr lang="en-US" dirty="0" smtClean="0"/>
          </a:p>
          <a:p>
            <a:pPr marL="514350" indent="-514350">
              <a:buAutoNum type="arabicParenR" startAt="6"/>
            </a:pPr>
            <a:r>
              <a:rPr lang="en-US" dirty="0" smtClean="0"/>
              <a:t>Rule of 70</a:t>
            </a:r>
            <a:br>
              <a:rPr lang="en-US" dirty="0" smtClean="0"/>
            </a:br>
            <a:r>
              <a:rPr lang="en-US" dirty="0" smtClean="0"/>
              <a:t>- Determine doubling time:     </a:t>
            </a:r>
          </a:p>
          <a:p>
            <a:pPr marL="514350" indent="-514350" algn="ctr">
              <a:buNone/>
            </a:pPr>
            <a:r>
              <a:rPr lang="en-US" b="1" dirty="0" smtClean="0"/>
              <a:t>70/growth rate </a:t>
            </a:r>
            <a:br>
              <a:rPr lang="en-US" b="1" dirty="0" smtClean="0"/>
            </a:br>
            <a:endParaRPr lang="en-US" b="1" dirty="0" smtClean="0"/>
          </a:p>
          <a:p>
            <a:pPr marL="514350" indent="-514350">
              <a:buNone/>
            </a:pPr>
            <a:r>
              <a:rPr lang="en-US" dirty="0" smtClean="0"/>
              <a:t>	- World growth rate is 1.2%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pPr marL="514350" indent="-514350">
              <a:buAutoNum type="arabicParenR" startAt="6"/>
            </a:pPr>
            <a:r>
              <a:rPr lang="en-US" dirty="0" smtClean="0"/>
              <a:t>Carrying Capacity</a:t>
            </a:r>
          </a:p>
          <a:p>
            <a:pPr marL="514350" indent="-514350">
              <a:buAutoNum type="arabicParenR" startAt="6"/>
            </a:pPr>
            <a:endParaRPr lang="en-US" dirty="0" smtClean="0"/>
          </a:p>
          <a:p>
            <a:pPr marL="514350" indent="-514350">
              <a:buAutoNum type="arabicParenR" startAt="6"/>
            </a:pPr>
            <a:r>
              <a:rPr lang="en-US" dirty="0" smtClean="0"/>
              <a:t>Rule of 70</a:t>
            </a:r>
          </a:p>
          <a:p>
            <a:pPr marL="514350" indent="-514350">
              <a:buAutoNum type="arabicParenR" startAt="6"/>
            </a:pPr>
            <a:endParaRPr lang="en-US" dirty="0" smtClean="0"/>
          </a:p>
          <a:p>
            <a:pPr marL="514350" indent="-514350">
              <a:buAutoNum type="arabicParenR" startAt="6"/>
            </a:pPr>
            <a:r>
              <a:rPr lang="en-US" dirty="0" smtClean="0"/>
              <a:t>CFC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pPr marL="514350" indent="-514350">
              <a:buAutoNum type="arabicParenR" startAt="6"/>
            </a:pPr>
            <a:r>
              <a:rPr lang="en-US" dirty="0" smtClean="0"/>
              <a:t>Carrying Capacity</a:t>
            </a:r>
          </a:p>
          <a:p>
            <a:pPr marL="514350" indent="-514350">
              <a:buAutoNum type="arabicParenR" startAt="6"/>
            </a:pPr>
            <a:endParaRPr lang="en-US" dirty="0" smtClean="0"/>
          </a:p>
          <a:p>
            <a:pPr marL="514350" indent="-514350">
              <a:buAutoNum type="arabicParenR" startAt="6"/>
            </a:pPr>
            <a:r>
              <a:rPr lang="en-US" dirty="0" smtClean="0"/>
              <a:t>Rule of 70</a:t>
            </a:r>
          </a:p>
          <a:p>
            <a:pPr marL="514350" indent="-514350">
              <a:buAutoNum type="arabicParenR" startAt="6"/>
            </a:pPr>
            <a:endParaRPr lang="en-US" dirty="0" smtClean="0"/>
          </a:p>
          <a:p>
            <a:pPr marL="514350" indent="-514350">
              <a:buAutoNum type="arabicParenR" startAt="6"/>
            </a:pPr>
            <a:r>
              <a:rPr lang="en-US" dirty="0" smtClean="0"/>
              <a:t>CFC</a:t>
            </a:r>
            <a:br>
              <a:rPr lang="en-US" dirty="0" smtClean="0"/>
            </a:br>
            <a:r>
              <a:rPr lang="en-US" dirty="0" smtClean="0"/>
              <a:t>- Aerosols </a:t>
            </a:r>
            <a:br>
              <a:rPr lang="en-US" dirty="0" smtClean="0"/>
            </a:br>
            <a:r>
              <a:rPr lang="en-US" dirty="0" smtClean="0"/>
              <a:t>- Depletes stratospheric ozone layer</a:t>
            </a:r>
            <a:br>
              <a:rPr lang="en-US" dirty="0" smtClean="0"/>
            </a:br>
            <a:r>
              <a:rPr lang="en-US" dirty="0" smtClean="0"/>
              <a:t>- UV light can cause cancer, can damage chlorophyll in leaves </a:t>
            </a:r>
          </a:p>
          <a:p>
            <a:pPr marL="514350" indent="-514350">
              <a:buNone/>
            </a:pPr>
            <a:r>
              <a:rPr lang="en-US" dirty="0" smtClean="0"/>
              <a:t>	- Montreal Protocol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pPr marL="514350" indent="-514350">
              <a:buAutoNum type="arabicParenR" startAt="6"/>
            </a:pPr>
            <a:r>
              <a:rPr lang="en-US" dirty="0" smtClean="0"/>
              <a:t>Carrying Capacity</a:t>
            </a:r>
          </a:p>
          <a:p>
            <a:pPr marL="514350" indent="-514350">
              <a:buAutoNum type="arabicParenR" startAt="6"/>
            </a:pPr>
            <a:endParaRPr lang="en-US" dirty="0" smtClean="0"/>
          </a:p>
          <a:p>
            <a:pPr marL="514350" indent="-514350">
              <a:buAutoNum type="arabicParenR" startAt="6"/>
            </a:pPr>
            <a:r>
              <a:rPr lang="en-US" dirty="0" smtClean="0"/>
              <a:t>Rule of 70</a:t>
            </a:r>
          </a:p>
          <a:p>
            <a:pPr marL="514350" indent="-514350">
              <a:buAutoNum type="arabicParenR" startAt="6"/>
            </a:pPr>
            <a:endParaRPr lang="en-US" dirty="0" smtClean="0"/>
          </a:p>
          <a:p>
            <a:pPr marL="514350" indent="-514350">
              <a:buAutoNum type="arabicParenR" startAt="6"/>
            </a:pPr>
            <a:r>
              <a:rPr lang="en-US" dirty="0" smtClean="0"/>
              <a:t>CFC</a:t>
            </a:r>
          </a:p>
          <a:p>
            <a:pPr marL="514350" indent="-514350">
              <a:buAutoNum type="arabicParenR" startAt="6"/>
            </a:pPr>
            <a:endParaRPr lang="en-US" dirty="0" smtClean="0"/>
          </a:p>
          <a:p>
            <a:pPr marL="514350" indent="-514350">
              <a:buAutoNum type="arabicParenR" startAt="6"/>
            </a:pPr>
            <a:r>
              <a:rPr lang="en-US" dirty="0" smtClean="0"/>
              <a:t>Eutrophication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arenR" startAt="6"/>
            </a:pPr>
            <a:r>
              <a:rPr lang="en-US" dirty="0" smtClean="0"/>
              <a:t>Carrying Capacity</a:t>
            </a:r>
          </a:p>
          <a:p>
            <a:pPr marL="514350" indent="-514350">
              <a:buAutoNum type="arabicParenR" startAt="6"/>
            </a:pPr>
            <a:endParaRPr lang="en-US" dirty="0" smtClean="0"/>
          </a:p>
          <a:p>
            <a:pPr marL="514350" indent="-514350">
              <a:buAutoNum type="arabicParenR" startAt="6"/>
            </a:pPr>
            <a:r>
              <a:rPr lang="en-US" dirty="0" smtClean="0"/>
              <a:t>Rule of 70</a:t>
            </a:r>
          </a:p>
          <a:p>
            <a:pPr marL="514350" indent="-514350">
              <a:buAutoNum type="arabicParenR" startAt="6"/>
            </a:pPr>
            <a:endParaRPr lang="en-US" dirty="0" smtClean="0"/>
          </a:p>
          <a:p>
            <a:pPr marL="514350" indent="-514350">
              <a:buAutoNum type="arabicParenR" startAt="6"/>
            </a:pPr>
            <a:r>
              <a:rPr lang="en-US" dirty="0" smtClean="0"/>
              <a:t>CFC</a:t>
            </a:r>
          </a:p>
          <a:p>
            <a:pPr marL="514350" indent="-514350">
              <a:buAutoNum type="arabicParenR" startAt="6"/>
            </a:pPr>
            <a:endParaRPr lang="en-US" dirty="0" smtClean="0"/>
          </a:p>
          <a:p>
            <a:pPr marL="514350" indent="-514350">
              <a:buAutoNum type="arabicParenR" startAt="6"/>
            </a:pPr>
            <a:r>
              <a:rPr lang="en-US" dirty="0" smtClean="0"/>
              <a:t>Eutrophication </a:t>
            </a:r>
            <a:br>
              <a:rPr lang="en-US" dirty="0" smtClean="0"/>
            </a:br>
            <a:r>
              <a:rPr lang="en-US" dirty="0" smtClean="0"/>
              <a:t>- Nutrient pollution</a:t>
            </a:r>
            <a:br>
              <a:rPr lang="en-US" dirty="0" smtClean="0"/>
            </a:br>
            <a:r>
              <a:rPr lang="en-US" dirty="0" smtClean="0"/>
              <a:t>- Algal blooms increase, when they die they are decomposed by bacteria which use up the oxygen in the water source </a:t>
            </a:r>
            <a:br>
              <a:rPr lang="en-US" dirty="0" smtClean="0"/>
            </a:br>
            <a:r>
              <a:rPr lang="en-US" dirty="0" smtClean="0"/>
              <a:t>- Hypoxia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1)  Acid Deposition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pPr marL="514350" indent="-514350">
              <a:buAutoNum type="arabicParenR" startAt="6"/>
            </a:pPr>
            <a:r>
              <a:rPr lang="en-US" dirty="0" smtClean="0"/>
              <a:t>Carrying Capacity</a:t>
            </a:r>
          </a:p>
          <a:p>
            <a:pPr marL="514350" indent="-514350">
              <a:buAutoNum type="arabicParenR" startAt="6"/>
            </a:pPr>
            <a:endParaRPr lang="en-US" dirty="0" smtClean="0"/>
          </a:p>
          <a:p>
            <a:pPr marL="514350" indent="-514350">
              <a:buAutoNum type="arabicParenR" startAt="6"/>
            </a:pPr>
            <a:r>
              <a:rPr lang="en-US" dirty="0" smtClean="0"/>
              <a:t>Rule of 70</a:t>
            </a:r>
          </a:p>
          <a:p>
            <a:pPr marL="514350" indent="-514350">
              <a:buAutoNum type="arabicParenR" startAt="6"/>
            </a:pPr>
            <a:endParaRPr lang="en-US" dirty="0" smtClean="0"/>
          </a:p>
          <a:p>
            <a:pPr marL="514350" indent="-514350">
              <a:buAutoNum type="arabicParenR" startAt="6"/>
            </a:pPr>
            <a:r>
              <a:rPr lang="en-US" dirty="0" smtClean="0"/>
              <a:t>CFC</a:t>
            </a:r>
          </a:p>
          <a:p>
            <a:pPr marL="514350" indent="-514350">
              <a:buAutoNum type="arabicParenR" startAt="6"/>
            </a:pPr>
            <a:endParaRPr lang="en-US" dirty="0" smtClean="0"/>
          </a:p>
          <a:p>
            <a:pPr marL="514350" indent="-514350">
              <a:buAutoNum type="arabicParenR" startAt="6"/>
            </a:pPr>
            <a:r>
              <a:rPr lang="en-US" dirty="0" smtClean="0"/>
              <a:t>Eutrophication </a:t>
            </a:r>
          </a:p>
          <a:p>
            <a:pPr marL="514350" indent="-514350">
              <a:buAutoNum type="arabicParenR" startAt="6"/>
            </a:pPr>
            <a:endParaRPr lang="en-US" dirty="0" smtClean="0"/>
          </a:p>
          <a:p>
            <a:pPr marL="514350" indent="-514350">
              <a:buAutoNum type="arabicParenR" startAt="6"/>
            </a:pPr>
            <a:r>
              <a:rPr lang="en-US" dirty="0" smtClean="0"/>
              <a:t>  Greenhouse Gases (top 3)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arenR" startAt="6"/>
            </a:pPr>
            <a:r>
              <a:rPr lang="en-US" dirty="0" smtClean="0"/>
              <a:t>Carrying Capacity</a:t>
            </a:r>
          </a:p>
          <a:p>
            <a:pPr marL="514350" indent="-514350">
              <a:buAutoNum type="arabicParenR" startAt="6"/>
            </a:pPr>
            <a:endParaRPr lang="en-US" dirty="0" smtClean="0"/>
          </a:p>
          <a:p>
            <a:pPr marL="514350" indent="-514350">
              <a:buAutoNum type="arabicParenR" startAt="6"/>
            </a:pPr>
            <a:r>
              <a:rPr lang="en-US" dirty="0" smtClean="0"/>
              <a:t>Rule of 70</a:t>
            </a:r>
          </a:p>
          <a:p>
            <a:pPr marL="514350" indent="-514350">
              <a:buAutoNum type="arabicParenR" startAt="6"/>
            </a:pPr>
            <a:endParaRPr lang="en-US" dirty="0" smtClean="0"/>
          </a:p>
          <a:p>
            <a:pPr marL="514350" indent="-514350">
              <a:buAutoNum type="arabicParenR" startAt="6"/>
            </a:pPr>
            <a:r>
              <a:rPr lang="en-US" dirty="0" smtClean="0"/>
              <a:t>CFC</a:t>
            </a:r>
          </a:p>
          <a:p>
            <a:pPr marL="514350" indent="-514350">
              <a:buAutoNum type="arabicParenR" startAt="6"/>
            </a:pPr>
            <a:endParaRPr lang="en-US" dirty="0" smtClean="0"/>
          </a:p>
          <a:p>
            <a:pPr marL="514350" indent="-514350">
              <a:buAutoNum type="arabicParenR" startAt="6"/>
            </a:pPr>
            <a:r>
              <a:rPr lang="en-US" dirty="0" smtClean="0"/>
              <a:t>Eutrophication </a:t>
            </a:r>
          </a:p>
          <a:p>
            <a:pPr marL="514350" indent="-514350">
              <a:buAutoNum type="arabicParenR" startAt="6"/>
            </a:pPr>
            <a:endParaRPr lang="en-US" dirty="0" smtClean="0"/>
          </a:p>
          <a:p>
            <a:pPr marL="514350" indent="-514350">
              <a:buAutoNum type="arabicParenR" startAt="6"/>
            </a:pPr>
            <a:r>
              <a:rPr lang="en-US" dirty="0" smtClean="0"/>
              <a:t>  Greenhouse Gases (top 3)</a:t>
            </a:r>
            <a:br>
              <a:rPr lang="en-US" dirty="0" smtClean="0"/>
            </a:br>
            <a:r>
              <a:rPr lang="en-US" dirty="0" smtClean="0"/>
              <a:t>- Carbon Dioxide, Water Vapor, Methane </a:t>
            </a:r>
            <a:br>
              <a:rPr lang="en-US" dirty="0" smtClean="0"/>
            </a:br>
            <a:r>
              <a:rPr lang="en-US" dirty="0" smtClean="0"/>
              <a:t>- Absorb heat reflecting off the surface of the earth and send back to earth </a:t>
            </a:r>
            <a:br>
              <a:rPr lang="en-US" dirty="0" smtClean="0"/>
            </a:br>
            <a:r>
              <a:rPr lang="en-US" dirty="0" smtClean="0"/>
              <a:t>- Helps to heat the surface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11)  Nitrogen Fixation vs. </a:t>
            </a:r>
            <a:r>
              <a:rPr lang="en-US" dirty="0" err="1" smtClean="0"/>
              <a:t>Denitrification</a:t>
            </a:r>
            <a:r>
              <a:rPr lang="en-US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11)  Nitrogen Fixation vs. </a:t>
            </a:r>
            <a:r>
              <a:rPr lang="en-US" dirty="0" err="1" smtClean="0"/>
              <a:t>Denitrification</a:t>
            </a:r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 smtClean="0"/>
              <a:t>- Fixation:  </a:t>
            </a:r>
            <a:r>
              <a:rPr lang="en-US" b="1" dirty="0" smtClean="0"/>
              <a:t>N</a:t>
            </a:r>
            <a:r>
              <a:rPr lang="en-US" b="1" baseline="-25000" dirty="0" smtClean="0"/>
              <a:t>2</a:t>
            </a:r>
            <a:r>
              <a:rPr lang="en-US" b="1" dirty="0" smtClean="0"/>
              <a:t> + Bacteria </a:t>
            </a:r>
            <a:r>
              <a:rPr lang="en-US" b="1" dirty="0" smtClean="0">
                <a:sym typeface="Wingdings" pitchFamily="2" charset="2"/>
              </a:rPr>
              <a:t></a:t>
            </a:r>
            <a:r>
              <a:rPr lang="en-US" b="1" dirty="0" smtClean="0"/>
              <a:t> NH</a:t>
            </a:r>
            <a:r>
              <a:rPr lang="en-US" b="1" baseline="-25000" dirty="0" smtClean="0"/>
              <a:t>3</a:t>
            </a:r>
          </a:p>
          <a:p>
            <a:pPr marL="514350" indent="-514350">
              <a:buNone/>
            </a:pPr>
            <a:r>
              <a:rPr lang="en-US" dirty="0" smtClean="0"/>
              <a:t>	- Nitrogen-fixing bacteria (legumes)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- </a:t>
            </a:r>
            <a:r>
              <a:rPr lang="en-US" dirty="0" err="1" smtClean="0"/>
              <a:t>Denitrification</a:t>
            </a:r>
            <a:r>
              <a:rPr lang="en-US" dirty="0" smtClean="0"/>
              <a:t>:  </a:t>
            </a:r>
            <a:r>
              <a:rPr lang="en-US" b="1" dirty="0" smtClean="0"/>
              <a:t>NO</a:t>
            </a:r>
            <a:r>
              <a:rPr lang="en-US" b="1" baseline="-25000" dirty="0" smtClean="0"/>
              <a:t>3</a:t>
            </a:r>
            <a:r>
              <a:rPr lang="en-US" b="1" dirty="0" smtClean="0"/>
              <a:t> + Bacteria </a:t>
            </a:r>
            <a:r>
              <a:rPr lang="en-US" b="1" dirty="0" smtClean="0">
                <a:sym typeface="Wingdings" pitchFamily="2" charset="2"/>
              </a:rPr>
              <a:t> N</a:t>
            </a:r>
            <a:r>
              <a:rPr lang="en-US" b="1" baseline="-25000" dirty="0" smtClean="0">
                <a:sym typeface="Wingdings" pitchFamily="2" charset="2"/>
              </a:rPr>
              <a:t>2</a:t>
            </a:r>
          </a:p>
          <a:p>
            <a:pPr marL="514350" indent="-514350">
              <a:buNone/>
            </a:pPr>
            <a:r>
              <a:rPr lang="en-US" b="1" dirty="0" smtClean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- Denitrifying bacteria (soil) </a:t>
            </a:r>
            <a:endParaRPr lang="en-US" b="1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pPr marL="514350" indent="-514350">
              <a:buAutoNum type="arabicParenR" startAt="11"/>
            </a:pPr>
            <a:r>
              <a:rPr lang="en-US" dirty="0" smtClean="0"/>
              <a:t>  Nitrogen Fixation vs. </a:t>
            </a:r>
            <a:r>
              <a:rPr lang="en-US" dirty="0" err="1" smtClean="0"/>
              <a:t>Denitrification</a:t>
            </a:r>
            <a:endParaRPr lang="en-US" dirty="0" smtClean="0"/>
          </a:p>
          <a:p>
            <a:pPr marL="514350" indent="-514350">
              <a:buAutoNum type="arabicParenR" startAt="11"/>
            </a:pPr>
            <a:endParaRPr lang="en-US" dirty="0" smtClean="0"/>
          </a:p>
          <a:p>
            <a:pPr marL="514350" indent="-514350">
              <a:buAutoNum type="arabicParenR" startAt="11"/>
            </a:pPr>
            <a:r>
              <a:rPr lang="en-US" dirty="0" smtClean="0"/>
              <a:t>  I = P x A x T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pPr marL="514350" indent="-514350">
              <a:buAutoNum type="arabicParenR" startAt="11"/>
            </a:pPr>
            <a:r>
              <a:rPr lang="en-US" dirty="0" smtClean="0"/>
              <a:t>  Nitrogen Fixation vs. </a:t>
            </a:r>
            <a:r>
              <a:rPr lang="en-US" dirty="0" err="1" smtClean="0"/>
              <a:t>Denitrification</a:t>
            </a:r>
            <a:endParaRPr lang="en-US" dirty="0" smtClean="0"/>
          </a:p>
          <a:p>
            <a:pPr marL="514350" indent="-514350">
              <a:buAutoNum type="arabicParenR" startAt="11"/>
            </a:pPr>
            <a:endParaRPr lang="en-US" dirty="0" smtClean="0"/>
          </a:p>
          <a:p>
            <a:pPr marL="514350" indent="-514350">
              <a:buAutoNum type="arabicParenR" startAt="11"/>
            </a:pPr>
            <a:r>
              <a:rPr lang="en-US" dirty="0" smtClean="0"/>
              <a:t>  I = P x A x T </a:t>
            </a:r>
            <a:br>
              <a:rPr lang="en-US" dirty="0" smtClean="0"/>
            </a:br>
            <a:r>
              <a:rPr lang="en-US" dirty="0" smtClean="0"/>
              <a:t>- Measure environmental impact</a:t>
            </a:r>
            <a:br>
              <a:rPr lang="en-US" dirty="0" smtClean="0"/>
            </a:br>
            <a:r>
              <a:rPr lang="en-US" dirty="0" smtClean="0"/>
              <a:t>I = impact</a:t>
            </a:r>
            <a:br>
              <a:rPr lang="en-US" dirty="0" smtClean="0"/>
            </a:br>
            <a:r>
              <a:rPr lang="en-US" dirty="0" smtClean="0"/>
              <a:t>P = population </a:t>
            </a:r>
            <a:br>
              <a:rPr lang="en-US" dirty="0" smtClean="0"/>
            </a:br>
            <a:r>
              <a:rPr lang="en-US" dirty="0" smtClean="0"/>
              <a:t>A = affluence </a:t>
            </a:r>
            <a:br>
              <a:rPr lang="en-US" dirty="0" smtClean="0"/>
            </a:br>
            <a:r>
              <a:rPr lang="en-US" dirty="0" smtClean="0"/>
              <a:t>T = technology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pPr marL="514350" indent="-514350">
              <a:buAutoNum type="arabicParenR" startAt="11"/>
            </a:pPr>
            <a:r>
              <a:rPr lang="en-US" dirty="0" smtClean="0"/>
              <a:t>  Nitrogen Fixation vs. </a:t>
            </a:r>
            <a:r>
              <a:rPr lang="en-US" dirty="0" err="1" smtClean="0"/>
              <a:t>Denitrification</a:t>
            </a:r>
            <a:endParaRPr lang="en-US" dirty="0" smtClean="0"/>
          </a:p>
          <a:p>
            <a:pPr marL="514350" indent="-514350">
              <a:buAutoNum type="arabicParenR" startAt="11"/>
            </a:pPr>
            <a:endParaRPr lang="en-US" dirty="0" smtClean="0"/>
          </a:p>
          <a:p>
            <a:pPr marL="514350" indent="-514350">
              <a:buAutoNum type="arabicParenR" startAt="11"/>
            </a:pPr>
            <a:r>
              <a:rPr lang="en-US" dirty="0" smtClean="0"/>
              <a:t>  I = P x A x T  </a:t>
            </a:r>
          </a:p>
          <a:p>
            <a:pPr marL="514350" indent="-514350">
              <a:buAutoNum type="arabicParenR" startAt="11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13)  Tropospheric Ozone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pPr marL="514350" indent="-514350">
              <a:buAutoNum type="arabicParenR" startAt="11"/>
            </a:pPr>
            <a:r>
              <a:rPr lang="en-US" dirty="0" smtClean="0"/>
              <a:t>  Nitrogen Fixation vs. </a:t>
            </a:r>
            <a:r>
              <a:rPr lang="en-US" dirty="0" err="1" smtClean="0"/>
              <a:t>Denitrification</a:t>
            </a:r>
            <a:endParaRPr lang="en-US" dirty="0" smtClean="0"/>
          </a:p>
          <a:p>
            <a:pPr marL="514350" indent="-514350">
              <a:buAutoNum type="arabicParenR" startAt="11"/>
            </a:pPr>
            <a:endParaRPr lang="en-US" dirty="0" smtClean="0"/>
          </a:p>
          <a:p>
            <a:pPr marL="514350" indent="-514350">
              <a:buAutoNum type="arabicParenR" startAt="11"/>
            </a:pPr>
            <a:r>
              <a:rPr lang="en-US" dirty="0" smtClean="0"/>
              <a:t>  I = P x A x T  </a:t>
            </a:r>
          </a:p>
          <a:p>
            <a:pPr marL="514350" indent="-514350">
              <a:buAutoNum type="arabicParenR" startAt="11"/>
            </a:pPr>
            <a:endParaRPr lang="en-US" dirty="0" smtClean="0"/>
          </a:p>
          <a:p>
            <a:pPr marL="514350" indent="-514350">
              <a:buAutoNum type="arabicParenR" startAt="13"/>
            </a:pPr>
            <a:r>
              <a:rPr lang="en-US" dirty="0" smtClean="0"/>
              <a:t>  Tropospheric Ozone </a:t>
            </a:r>
          </a:p>
          <a:p>
            <a:pPr marL="514350" indent="-514350" algn="ctr">
              <a:buNone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NO</a:t>
            </a:r>
            <a:r>
              <a:rPr lang="en-US" baseline="-25000" dirty="0" smtClean="0">
                <a:solidFill>
                  <a:srgbClr val="FF0000"/>
                </a:solidFill>
              </a:rPr>
              <a:t>2 </a:t>
            </a:r>
            <a:r>
              <a:rPr lang="en-US" dirty="0" smtClean="0">
                <a:solidFill>
                  <a:srgbClr val="FF0000"/>
                </a:solidFill>
              </a:rPr>
              <a:t>+  UV</a:t>
            </a:r>
            <a:r>
              <a:rPr lang="en-US" baseline="-25000" dirty="0" smtClean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US" dirty="0" smtClean="0">
                <a:solidFill>
                  <a:srgbClr val="FF0000"/>
                </a:solidFill>
              </a:rPr>
              <a:t>NO + O</a:t>
            </a:r>
          </a:p>
          <a:p>
            <a:pPr marL="514350" indent="-51435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O +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O</a:t>
            </a:r>
            <a:r>
              <a:rPr lang="en-US" baseline="-25000" dirty="0" smtClean="0">
                <a:solidFill>
                  <a:srgbClr val="FF0000"/>
                </a:solidFill>
              </a:rPr>
              <a:t>2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O</a:t>
            </a:r>
            <a:r>
              <a:rPr lang="en-US" baseline="-25000" dirty="0" smtClean="0">
                <a:solidFill>
                  <a:srgbClr val="FF0000"/>
                </a:solidFill>
                <a:sym typeface="Wingdings" pitchFamily="2" charset="2"/>
              </a:rPr>
              <a:t>3</a:t>
            </a:r>
          </a:p>
          <a:p>
            <a:pPr marL="514350" indent="-514350">
              <a:buNone/>
            </a:pPr>
            <a:r>
              <a:rPr lang="en-US" dirty="0" smtClean="0">
                <a:sym typeface="Wingdings" pitchFamily="2" charset="2"/>
              </a:rPr>
              <a:t>	- Secondary pollutant causing human effects such as:  coughing, damage to lungs </a:t>
            </a: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pPr marL="514350" indent="-514350">
              <a:buAutoNum type="arabicParenR" startAt="11"/>
            </a:pPr>
            <a:r>
              <a:rPr lang="en-US" dirty="0" smtClean="0"/>
              <a:t>  Nitrogen Fixation vs. </a:t>
            </a:r>
            <a:r>
              <a:rPr lang="en-US" dirty="0" err="1" smtClean="0"/>
              <a:t>Denitrification</a:t>
            </a:r>
            <a:endParaRPr lang="en-US" dirty="0" smtClean="0"/>
          </a:p>
          <a:p>
            <a:pPr marL="514350" indent="-514350">
              <a:buAutoNum type="arabicParenR" startAt="11"/>
            </a:pPr>
            <a:endParaRPr lang="en-US" dirty="0" smtClean="0"/>
          </a:p>
          <a:p>
            <a:pPr marL="514350" indent="-514350">
              <a:buAutoNum type="arabicParenR" startAt="11"/>
            </a:pPr>
            <a:r>
              <a:rPr lang="en-US" dirty="0" smtClean="0"/>
              <a:t>  I = P x A x T  </a:t>
            </a:r>
          </a:p>
          <a:p>
            <a:pPr marL="514350" indent="-514350">
              <a:buAutoNum type="arabicParenR" startAt="11"/>
            </a:pPr>
            <a:endParaRPr lang="en-US" dirty="0" smtClean="0"/>
          </a:p>
          <a:p>
            <a:pPr marL="514350" indent="-514350">
              <a:buAutoNum type="arabicParenR" startAt="13"/>
            </a:pPr>
            <a:r>
              <a:rPr lang="en-US" dirty="0" smtClean="0"/>
              <a:t>  Tropospheric Ozone </a:t>
            </a:r>
          </a:p>
          <a:p>
            <a:pPr marL="514350" indent="-514350" algn="ctr">
              <a:buNone/>
            </a:pP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514350" indent="-514350">
              <a:buNone/>
            </a:pPr>
            <a:r>
              <a:rPr lang="en-US" dirty="0" smtClean="0">
                <a:sym typeface="Wingdings" pitchFamily="2" charset="2"/>
              </a:rPr>
              <a:t>14)  Kyoto Protocol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pPr marL="514350" indent="-514350">
              <a:buAutoNum type="arabicParenR" startAt="11"/>
            </a:pPr>
            <a:r>
              <a:rPr lang="en-US" dirty="0" smtClean="0"/>
              <a:t>  Nitrogen Fixation vs. </a:t>
            </a:r>
            <a:r>
              <a:rPr lang="en-US" dirty="0" err="1" smtClean="0"/>
              <a:t>Denitrification</a:t>
            </a:r>
            <a:endParaRPr lang="en-US" dirty="0" smtClean="0"/>
          </a:p>
          <a:p>
            <a:pPr marL="514350" indent="-514350">
              <a:buAutoNum type="arabicParenR" startAt="11"/>
            </a:pPr>
            <a:endParaRPr lang="en-US" dirty="0" smtClean="0"/>
          </a:p>
          <a:p>
            <a:pPr marL="514350" indent="-514350">
              <a:buAutoNum type="arabicParenR" startAt="11"/>
            </a:pPr>
            <a:r>
              <a:rPr lang="en-US" dirty="0" smtClean="0"/>
              <a:t>  I = P x A x T  </a:t>
            </a:r>
          </a:p>
          <a:p>
            <a:pPr marL="514350" indent="-514350">
              <a:buAutoNum type="arabicParenR" startAt="11"/>
            </a:pPr>
            <a:endParaRPr lang="en-US" dirty="0" smtClean="0"/>
          </a:p>
          <a:p>
            <a:pPr marL="514350" indent="-514350">
              <a:buAutoNum type="arabicParenR" startAt="13"/>
            </a:pPr>
            <a:r>
              <a:rPr lang="en-US" dirty="0" smtClean="0"/>
              <a:t>  Tropospheric Ozone </a:t>
            </a:r>
          </a:p>
          <a:p>
            <a:pPr marL="514350" indent="-514350" algn="ctr">
              <a:buNone/>
            </a:pP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514350" indent="-514350">
              <a:buNone/>
            </a:pPr>
            <a:r>
              <a:rPr lang="en-US" dirty="0" smtClean="0">
                <a:sym typeface="Wingdings" pitchFamily="2" charset="2"/>
              </a:rPr>
              <a:t>14)  Kyoto Protocol 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- Lower greenhouse gases (such as CO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)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- America did NOT ratify (economics)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Acid Deposition</a:t>
            </a:r>
          </a:p>
          <a:p>
            <a:pPr marL="914400" lvl="1" indent="-514350">
              <a:buNone/>
            </a:pPr>
            <a:r>
              <a:rPr lang="en-US" dirty="0" smtClean="0"/>
              <a:t>- All forms of acid precipitation, pH &lt; 5.6</a:t>
            </a:r>
          </a:p>
          <a:p>
            <a:pPr marL="914400" lvl="1" indent="-514350">
              <a:buNone/>
            </a:pPr>
            <a:r>
              <a:rPr lang="en-US" dirty="0" smtClean="0"/>
              <a:t>- Release ions from soil, damage water, damage buildings, headstones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pPr marL="514350" indent="-514350">
              <a:buAutoNum type="arabicParenR" startAt="11"/>
            </a:pPr>
            <a:r>
              <a:rPr lang="en-US" dirty="0" smtClean="0"/>
              <a:t>  Nitrogen Fixation vs. </a:t>
            </a:r>
            <a:r>
              <a:rPr lang="en-US" dirty="0" err="1" smtClean="0"/>
              <a:t>Denitrification</a:t>
            </a:r>
            <a:endParaRPr lang="en-US" dirty="0" smtClean="0"/>
          </a:p>
          <a:p>
            <a:pPr marL="514350" indent="-514350">
              <a:buAutoNum type="arabicParenR" startAt="11"/>
            </a:pPr>
            <a:endParaRPr lang="en-US" dirty="0" smtClean="0"/>
          </a:p>
          <a:p>
            <a:pPr marL="514350" indent="-514350">
              <a:buAutoNum type="arabicParenR" startAt="11"/>
            </a:pPr>
            <a:r>
              <a:rPr lang="en-US" dirty="0" smtClean="0"/>
              <a:t>  I = P x A x T  </a:t>
            </a:r>
          </a:p>
          <a:p>
            <a:pPr marL="514350" indent="-514350">
              <a:buAutoNum type="arabicParenR" startAt="11"/>
            </a:pPr>
            <a:endParaRPr lang="en-US" dirty="0" smtClean="0"/>
          </a:p>
          <a:p>
            <a:pPr marL="514350" indent="-514350">
              <a:buAutoNum type="arabicParenR" startAt="13"/>
            </a:pPr>
            <a:r>
              <a:rPr lang="en-US" dirty="0" smtClean="0"/>
              <a:t>  Tropospheric Ozone </a:t>
            </a:r>
          </a:p>
          <a:p>
            <a:pPr marL="514350" indent="-514350" algn="ctr">
              <a:buNone/>
            </a:pP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514350" indent="-514350">
              <a:buNone/>
            </a:pPr>
            <a:r>
              <a:rPr lang="en-US" dirty="0" smtClean="0">
                <a:sym typeface="Wingdings" pitchFamily="2" charset="2"/>
              </a:rPr>
              <a:t>14)  Kyoto Protocol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15)  Photochemical Smog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553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arenR" startAt="11"/>
            </a:pPr>
            <a:r>
              <a:rPr lang="en-US" dirty="0" smtClean="0"/>
              <a:t>  Nitrogen Fixation vs. </a:t>
            </a:r>
            <a:r>
              <a:rPr lang="en-US" dirty="0" err="1" smtClean="0"/>
              <a:t>Denitrification</a:t>
            </a:r>
            <a:endParaRPr lang="en-US" dirty="0" smtClean="0"/>
          </a:p>
          <a:p>
            <a:pPr marL="514350" indent="-514350">
              <a:buAutoNum type="arabicParenR" startAt="11"/>
            </a:pPr>
            <a:endParaRPr lang="en-US" dirty="0" smtClean="0"/>
          </a:p>
          <a:p>
            <a:pPr marL="514350" indent="-514350">
              <a:buAutoNum type="arabicParenR" startAt="11"/>
            </a:pPr>
            <a:r>
              <a:rPr lang="en-US" dirty="0" smtClean="0"/>
              <a:t>  I = P x A x T  </a:t>
            </a:r>
          </a:p>
          <a:p>
            <a:pPr marL="514350" indent="-514350">
              <a:buAutoNum type="arabicParenR" startAt="11"/>
            </a:pPr>
            <a:endParaRPr lang="en-US" dirty="0" smtClean="0"/>
          </a:p>
          <a:p>
            <a:pPr marL="514350" indent="-514350">
              <a:buAutoNum type="arabicParenR" startAt="13"/>
            </a:pPr>
            <a:r>
              <a:rPr lang="en-US" dirty="0" smtClean="0"/>
              <a:t>  Tropospheric Ozone </a:t>
            </a:r>
          </a:p>
          <a:p>
            <a:pPr marL="514350" indent="-514350" algn="ctr">
              <a:buNone/>
            </a:pP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514350" indent="-514350">
              <a:buNone/>
            </a:pPr>
            <a:r>
              <a:rPr lang="en-US" dirty="0" smtClean="0">
                <a:sym typeface="Wingdings" pitchFamily="2" charset="2"/>
              </a:rPr>
              <a:t>14)  Kyoto Protocol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rabicParenR" startAt="15"/>
            </a:pPr>
            <a:r>
              <a:rPr lang="en-US" dirty="0" smtClean="0"/>
              <a:t>  Photochemical Smog</a:t>
            </a:r>
          </a:p>
          <a:p>
            <a:pPr marL="514350" indent="-514350" algn="ctr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NO</a:t>
            </a:r>
            <a:r>
              <a:rPr lang="en-US" baseline="-25000" dirty="0" err="1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 + UV Light + Particulates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Smog </a:t>
            </a: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en-US" dirty="0" smtClean="0"/>
              <a:t>	- Brown Smog</a:t>
            </a:r>
          </a:p>
          <a:p>
            <a:pPr marL="514350" indent="-514350">
              <a:buNone/>
            </a:pPr>
            <a:r>
              <a:rPr lang="en-US" dirty="0" smtClean="0"/>
              <a:t>	- Big cities, cars, thermal inversions </a:t>
            </a:r>
            <a:br>
              <a:rPr lang="en-US" dirty="0" smtClean="0"/>
            </a:br>
            <a:r>
              <a:rPr lang="en-US" dirty="0" smtClean="0"/>
              <a:t>- Can lead to formation of acid deposition/ stratospheric ozone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16)  </a:t>
            </a:r>
            <a:r>
              <a:rPr lang="en-US" dirty="0" err="1" smtClean="0"/>
              <a:t>SO</a:t>
            </a:r>
            <a:r>
              <a:rPr lang="en-US" baseline="-25000" dirty="0" err="1" smtClean="0"/>
              <a:t>x</a:t>
            </a:r>
            <a:r>
              <a:rPr lang="en-US" dirty="0" smtClean="0"/>
              <a:t>    vs.    </a:t>
            </a:r>
            <a:r>
              <a:rPr lang="en-US" dirty="0" err="1" smtClean="0"/>
              <a:t>NO</a:t>
            </a:r>
            <a:r>
              <a:rPr lang="en-US" baseline="-25000" dirty="0" err="1" smtClean="0"/>
              <a:t>x</a:t>
            </a:r>
            <a:r>
              <a:rPr lang="en-US" dirty="0" smtClean="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16)  </a:t>
            </a:r>
            <a:r>
              <a:rPr lang="en-US" dirty="0" err="1" smtClean="0"/>
              <a:t>SO</a:t>
            </a:r>
            <a:r>
              <a:rPr lang="en-US" baseline="-25000" dirty="0" err="1" smtClean="0"/>
              <a:t>x</a:t>
            </a:r>
            <a:r>
              <a:rPr lang="en-US" dirty="0" smtClean="0"/>
              <a:t>    vs.    </a:t>
            </a:r>
            <a:r>
              <a:rPr lang="en-US" dirty="0" err="1" smtClean="0"/>
              <a:t>NO</a:t>
            </a:r>
            <a:r>
              <a:rPr lang="en-US" baseline="-25000" dirty="0" err="1" smtClean="0"/>
              <a:t>x</a:t>
            </a:r>
            <a:r>
              <a:rPr lang="en-US" baseline="-25000" dirty="0" smtClean="0"/>
              <a:t/>
            </a:r>
            <a:br>
              <a:rPr lang="en-US" baseline="-25000" dirty="0" smtClean="0"/>
            </a:br>
            <a:r>
              <a:rPr lang="en-US" dirty="0" smtClean="0"/>
              <a:t>- sulfur oxides </a:t>
            </a:r>
            <a:r>
              <a:rPr lang="en-US" dirty="0" smtClean="0">
                <a:sym typeface="Wingdings" pitchFamily="2" charset="2"/>
              </a:rPr>
              <a:t> from coal burning </a:t>
            </a:r>
          </a:p>
          <a:p>
            <a:pPr marL="514350" indent="-514350">
              <a:buNone/>
            </a:pPr>
            <a:r>
              <a:rPr lang="en-US" dirty="0" smtClean="0"/>
              <a:t>	- industrial smog, sulfuric acid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- nitric oxides </a:t>
            </a:r>
            <a:r>
              <a:rPr lang="en-US" dirty="0" smtClean="0">
                <a:sym typeface="Wingdings" pitchFamily="2" charset="2"/>
              </a:rPr>
              <a:t> from cars (oil burning)</a:t>
            </a:r>
          </a:p>
          <a:p>
            <a:pPr marL="514350" indent="-514350">
              <a:buNone/>
            </a:pPr>
            <a:r>
              <a:rPr lang="en-US" dirty="0" smtClean="0">
                <a:sym typeface="Wingdings" pitchFamily="2" charset="2"/>
              </a:rPr>
              <a:t>	- photochemical smog, nitric acid </a:t>
            </a:r>
            <a:r>
              <a:rPr lang="en-US" dirty="0" smtClean="0"/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16)  </a:t>
            </a:r>
            <a:r>
              <a:rPr lang="en-US" dirty="0" err="1" smtClean="0"/>
              <a:t>SO</a:t>
            </a:r>
            <a:r>
              <a:rPr lang="en-US" baseline="-25000" dirty="0" err="1" smtClean="0"/>
              <a:t>x</a:t>
            </a:r>
            <a:r>
              <a:rPr lang="en-US" dirty="0" smtClean="0"/>
              <a:t>    vs.    </a:t>
            </a:r>
            <a:r>
              <a:rPr lang="en-US" dirty="0" err="1" smtClean="0"/>
              <a:t>NO</a:t>
            </a:r>
            <a:r>
              <a:rPr lang="en-US" baseline="-25000" dirty="0" err="1" smtClean="0"/>
              <a:t>x</a:t>
            </a:r>
            <a:endParaRPr lang="en-US" baseline="-25000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17)  Logistic vs. Exponential Growth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16)  </a:t>
            </a:r>
            <a:r>
              <a:rPr lang="en-US" dirty="0" err="1" smtClean="0"/>
              <a:t>SO</a:t>
            </a:r>
            <a:r>
              <a:rPr lang="en-US" baseline="-25000" dirty="0" err="1" smtClean="0"/>
              <a:t>x</a:t>
            </a:r>
            <a:r>
              <a:rPr lang="en-US" dirty="0" smtClean="0"/>
              <a:t>    vs.    </a:t>
            </a:r>
            <a:r>
              <a:rPr lang="en-US" dirty="0" err="1" smtClean="0"/>
              <a:t>NO</a:t>
            </a:r>
            <a:r>
              <a:rPr lang="en-US" baseline="-25000" dirty="0" err="1" smtClean="0"/>
              <a:t>x</a:t>
            </a:r>
            <a:endParaRPr lang="en-US" baseline="-25000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17)  Logistic vs. Exponential Growth</a:t>
            </a:r>
            <a:br>
              <a:rPr lang="en-US" dirty="0" smtClean="0"/>
            </a:br>
            <a:r>
              <a:rPr lang="en-US" dirty="0" smtClean="0"/>
              <a:t>     </a:t>
            </a:r>
          </a:p>
        </p:txBody>
      </p:sp>
      <p:pic>
        <p:nvPicPr>
          <p:cNvPr id="6" name="Content Placeholder 4" descr="growth_curv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286000"/>
            <a:ext cx="4343400" cy="434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16)  </a:t>
            </a:r>
            <a:r>
              <a:rPr lang="en-US" dirty="0" err="1" smtClean="0"/>
              <a:t>SO</a:t>
            </a:r>
            <a:r>
              <a:rPr lang="en-US" baseline="-25000" dirty="0" err="1" smtClean="0"/>
              <a:t>x</a:t>
            </a:r>
            <a:r>
              <a:rPr lang="en-US" dirty="0" smtClean="0"/>
              <a:t>    vs.    </a:t>
            </a:r>
            <a:r>
              <a:rPr lang="en-US" dirty="0" err="1" smtClean="0"/>
              <a:t>NO</a:t>
            </a:r>
            <a:r>
              <a:rPr lang="en-US" baseline="-25000" dirty="0" err="1" smtClean="0"/>
              <a:t>x</a:t>
            </a:r>
            <a:endParaRPr lang="en-US" baseline="-25000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17)  Logistic vs. Exponential Growth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18)  Secondary Succession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534400" cy="6172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16)  </a:t>
            </a:r>
            <a:r>
              <a:rPr lang="en-US" dirty="0" err="1" smtClean="0"/>
              <a:t>SO</a:t>
            </a:r>
            <a:r>
              <a:rPr lang="en-US" baseline="-25000" dirty="0" err="1" smtClean="0"/>
              <a:t>x</a:t>
            </a:r>
            <a:r>
              <a:rPr lang="en-US" dirty="0" smtClean="0"/>
              <a:t>    vs.    </a:t>
            </a:r>
            <a:r>
              <a:rPr lang="en-US" dirty="0" err="1" smtClean="0"/>
              <a:t>NO</a:t>
            </a:r>
            <a:r>
              <a:rPr lang="en-US" baseline="-25000" dirty="0" err="1" smtClean="0"/>
              <a:t>x</a:t>
            </a:r>
            <a:endParaRPr lang="en-US" baseline="-25000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17)  Logistic vs. Exponential Growth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18)  Secondary Succession </a:t>
            </a:r>
            <a:br>
              <a:rPr lang="en-US" dirty="0" smtClean="0"/>
            </a:br>
            <a:r>
              <a:rPr lang="en-US" dirty="0" smtClean="0"/>
              <a:t>- After disturbance that leaves soil </a:t>
            </a:r>
          </a:p>
          <a:p>
            <a:pPr marL="514350" indent="-514350">
              <a:buNone/>
            </a:pPr>
            <a:r>
              <a:rPr lang="en-US" sz="2500" dirty="0" smtClean="0"/>
              <a:t>        Grasses </a:t>
            </a:r>
            <a:r>
              <a:rPr lang="en-US" sz="2500" dirty="0" smtClean="0">
                <a:sym typeface="Wingdings" pitchFamily="2" charset="2"/>
              </a:rPr>
              <a:t> Shrubs  Aspens   Pines  Hardwood Trees 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     </a:t>
            </a:r>
            <a:r>
              <a:rPr lang="en-US" sz="2800" dirty="0" smtClean="0">
                <a:solidFill>
                  <a:srgbClr val="FF0000"/>
                </a:solidFill>
                <a:sym typeface="Wingdings" pitchFamily="2" charset="2"/>
              </a:rPr>
              <a:t>Pioneer                       Fast</a:t>
            </a:r>
            <a:br>
              <a:rPr lang="en-US" sz="2800" dirty="0" smtClean="0">
                <a:solidFill>
                  <a:srgbClr val="FF0000"/>
                </a:solidFill>
                <a:sym typeface="Wingdings" pitchFamily="2" charset="2"/>
              </a:rPr>
            </a:br>
            <a:r>
              <a:rPr lang="en-US" sz="2800" dirty="0" smtClean="0">
                <a:solidFill>
                  <a:srgbClr val="FF0000"/>
                </a:solidFill>
                <a:sym typeface="Wingdings" pitchFamily="2" charset="2"/>
              </a:rPr>
              <a:t>Species </a:t>
            </a:r>
            <a:r>
              <a:rPr lang="en-US" sz="2800" dirty="0" smtClean="0"/>
              <a:t>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16)  </a:t>
            </a:r>
            <a:r>
              <a:rPr lang="en-US" dirty="0" err="1" smtClean="0"/>
              <a:t>SO</a:t>
            </a:r>
            <a:r>
              <a:rPr lang="en-US" baseline="-25000" dirty="0" err="1" smtClean="0"/>
              <a:t>x</a:t>
            </a:r>
            <a:r>
              <a:rPr lang="en-US" dirty="0" smtClean="0"/>
              <a:t>    vs.    </a:t>
            </a:r>
            <a:r>
              <a:rPr lang="en-US" dirty="0" err="1" smtClean="0"/>
              <a:t>NO</a:t>
            </a:r>
            <a:r>
              <a:rPr lang="en-US" baseline="-25000" dirty="0" err="1" smtClean="0"/>
              <a:t>x</a:t>
            </a:r>
            <a:endParaRPr lang="en-US" baseline="-25000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17)  Logistic vs. Exponential Growth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18)  Secondary Succession 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19)  Tragedy of the Commons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16)  </a:t>
            </a:r>
            <a:r>
              <a:rPr lang="en-US" dirty="0" err="1" smtClean="0"/>
              <a:t>SO</a:t>
            </a:r>
            <a:r>
              <a:rPr lang="en-US" baseline="-25000" dirty="0" err="1" smtClean="0"/>
              <a:t>x</a:t>
            </a:r>
            <a:r>
              <a:rPr lang="en-US" dirty="0" smtClean="0"/>
              <a:t>    vs.    </a:t>
            </a:r>
            <a:r>
              <a:rPr lang="en-US" dirty="0" err="1" smtClean="0"/>
              <a:t>NO</a:t>
            </a:r>
            <a:r>
              <a:rPr lang="en-US" baseline="-25000" dirty="0" err="1" smtClean="0"/>
              <a:t>x</a:t>
            </a:r>
            <a:endParaRPr lang="en-US" baseline="-25000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17)  Logistic vs. Exponential Growth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18)  Secondary Succession 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19)  Tragedy of the Commons </a:t>
            </a:r>
            <a:br>
              <a:rPr lang="en-US" dirty="0" smtClean="0"/>
            </a:br>
            <a:r>
              <a:rPr lang="en-US" dirty="0" smtClean="0"/>
              <a:t>- resources which are open to unregulated exploitation will eventually be depleted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Acid Deposition</a:t>
            </a:r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Biological diversity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16)  </a:t>
            </a:r>
            <a:r>
              <a:rPr lang="en-US" dirty="0" err="1" smtClean="0"/>
              <a:t>SO</a:t>
            </a:r>
            <a:r>
              <a:rPr lang="en-US" baseline="-25000" dirty="0" err="1" smtClean="0"/>
              <a:t>x</a:t>
            </a:r>
            <a:r>
              <a:rPr lang="en-US" dirty="0" smtClean="0"/>
              <a:t>    vs.    </a:t>
            </a:r>
            <a:r>
              <a:rPr lang="en-US" dirty="0" err="1" smtClean="0"/>
              <a:t>NO</a:t>
            </a:r>
            <a:r>
              <a:rPr lang="en-US" baseline="-25000" dirty="0" err="1" smtClean="0"/>
              <a:t>x</a:t>
            </a:r>
            <a:endParaRPr lang="en-US" baseline="-25000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17)  Logistic vs. Exponential Growth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18)  Secondary Succession 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19)  Tragedy of the Commons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20)  Waste Water Treatment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458200" cy="6172200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dirty="0" smtClean="0"/>
              <a:t>16)  </a:t>
            </a:r>
            <a:r>
              <a:rPr lang="en-US" dirty="0" err="1" smtClean="0"/>
              <a:t>SO</a:t>
            </a:r>
            <a:r>
              <a:rPr lang="en-US" baseline="-25000" dirty="0" err="1" smtClean="0"/>
              <a:t>x</a:t>
            </a:r>
            <a:r>
              <a:rPr lang="en-US" dirty="0" smtClean="0"/>
              <a:t>    vs.    </a:t>
            </a:r>
            <a:r>
              <a:rPr lang="en-US" dirty="0" err="1" smtClean="0"/>
              <a:t>NO</a:t>
            </a:r>
            <a:r>
              <a:rPr lang="en-US" baseline="-25000" dirty="0" err="1" smtClean="0"/>
              <a:t>x</a:t>
            </a:r>
            <a:endParaRPr lang="en-US" baseline="-25000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17)  Logistic vs. Exponential Growth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18)  Secondary Succession 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19)  Tragedy of the Commons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20)  Waste Water Treatment </a:t>
            </a:r>
            <a:br>
              <a:rPr lang="en-US" dirty="0" smtClean="0"/>
            </a:br>
            <a:r>
              <a:rPr lang="en-US" dirty="0" smtClean="0"/>
              <a:t>- Primary:  physical removal (screens, settling)</a:t>
            </a:r>
            <a:br>
              <a:rPr lang="en-US" dirty="0" smtClean="0"/>
            </a:br>
            <a:r>
              <a:rPr lang="en-US" dirty="0" smtClean="0"/>
              <a:t>- Secondary:  biological removal </a:t>
            </a:r>
            <a:br>
              <a:rPr lang="en-US" dirty="0" smtClean="0"/>
            </a:br>
            <a:r>
              <a:rPr lang="en-US" dirty="0" smtClean="0"/>
              <a:t>- Tertiary:  UV light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21)  LD-50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21)  LD-50</a:t>
            </a:r>
            <a:br>
              <a:rPr lang="en-US" dirty="0" smtClean="0"/>
            </a:br>
            <a:r>
              <a:rPr lang="en-US" dirty="0" smtClean="0"/>
              <a:t>- Lethal dose to 50% of test population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21)  LD-50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22)  Keystone  vs.  Exotic  vs.  Invasive species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en-US" dirty="0" smtClean="0"/>
              <a:t>21)  LD-50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22)  Keystone  vs.  Exotic  vs.  Invasive species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b="1" dirty="0" smtClean="0"/>
              <a:t>Keystone</a:t>
            </a:r>
            <a:r>
              <a:rPr lang="en-US" dirty="0" smtClean="0"/>
              <a:t> – exerts a disproportionate influence on an ecosystem </a:t>
            </a:r>
            <a:br>
              <a:rPr lang="en-US" dirty="0" smtClean="0"/>
            </a:br>
            <a:r>
              <a:rPr lang="en-US" b="1" dirty="0" smtClean="0"/>
              <a:t>example:  Sea Otters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- </a:t>
            </a:r>
            <a:r>
              <a:rPr lang="en-US" b="1" dirty="0" smtClean="0"/>
              <a:t>Exotic </a:t>
            </a:r>
            <a:r>
              <a:rPr lang="en-US" dirty="0" smtClean="0"/>
              <a:t>– an introduced species </a:t>
            </a:r>
            <a:br>
              <a:rPr lang="en-US" dirty="0" smtClean="0"/>
            </a:br>
            <a:r>
              <a:rPr lang="en-US" b="1" dirty="0" smtClean="0"/>
              <a:t>example:  Kudzu </a:t>
            </a:r>
          </a:p>
          <a:p>
            <a:pPr marL="514350" indent="-514350">
              <a:buNone/>
            </a:pPr>
            <a:endParaRPr lang="en-US" b="1" dirty="0" smtClean="0"/>
          </a:p>
          <a:p>
            <a:pPr marL="514350" indent="-514350">
              <a:buNone/>
            </a:pPr>
            <a:r>
              <a:rPr lang="en-US" b="1" dirty="0" smtClean="0"/>
              <a:t>	- Invasive </a:t>
            </a:r>
            <a:r>
              <a:rPr lang="en-US" dirty="0" smtClean="0"/>
              <a:t>– introduced species which (1) reproduces quickly and (2) no natural predators 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b="1" dirty="0" smtClean="0"/>
              <a:t>example:  Kudzu, Zebra Mussels 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21)  LD-50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22)  Keystone  vs.  Exotic  vs.  Invasive species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23)  Integrated Pest Management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21)  LD-50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22)  Keystone  vs.  Exotic  vs.  Invasive species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23)  Integrated Pest Management  </a:t>
            </a:r>
            <a:br>
              <a:rPr lang="en-US" dirty="0" smtClean="0"/>
            </a:br>
            <a:r>
              <a:rPr lang="en-US" dirty="0" smtClean="0"/>
              <a:t>- agricultural management practice that is a combination of biological control and pesticides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21)  LD-50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22)  Keystone  vs.  Exotic  vs.  Invasive species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23)  Integrated Pest Management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24)  Primary and Secondary Air Pollutants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21)  LD-50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22)  Keystone  vs.  Exotic  vs.  Invasive species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23)  Integrated Pest Management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24)  Primary and Secondary Air Pollutants </a:t>
            </a:r>
            <a:br>
              <a:rPr lang="en-US" dirty="0" smtClean="0"/>
            </a:br>
            <a:r>
              <a:rPr lang="en-US" dirty="0" smtClean="0"/>
              <a:t>- 1</a:t>
            </a:r>
            <a:r>
              <a:rPr lang="en-US" baseline="30000" dirty="0" smtClean="0"/>
              <a:t>o</a:t>
            </a:r>
            <a:r>
              <a:rPr lang="en-US" dirty="0" smtClean="0"/>
              <a:t>   </a:t>
            </a:r>
            <a:r>
              <a:rPr lang="en-US" dirty="0" smtClean="0">
                <a:sym typeface="Wingdings" pitchFamily="2" charset="2"/>
              </a:rPr>
              <a:t>  directly emitted (</a:t>
            </a:r>
            <a:r>
              <a:rPr lang="en-US" dirty="0" err="1" smtClean="0">
                <a:sym typeface="Wingdings" pitchFamily="2" charset="2"/>
              </a:rPr>
              <a:t>NO</a:t>
            </a:r>
            <a:r>
              <a:rPr lang="en-US" baseline="-25000" dirty="0" err="1" smtClean="0">
                <a:sym typeface="Wingdings" pitchFamily="2" charset="2"/>
              </a:rPr>
              <a:t>x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SO</a:t>
            </a:r>
            <a:r>
              <a:rPr lang="en-US" baseline="-25000" dirty="0" err="1" smtClean="0">
                <a:sym typeface="Wingdings" pitchFamily="2" charset="2"/>
              </a:rPr>
              <a:t>x</a:t>
            </a:r>
            <a:r>
              <a:rPr lang="en-US" dirty="0" smtClean="0">
                <a:sym typeface="Wingdings" pitchFamily="2" charset="2"/>
              </a:rPr>
              <a:t>, C) </a:t>
            </a:r>
          </a:p>
          <a:p>
            <a:pPr marL="514350" indent="-514350">
              <a:buNone/>
            </a:pPr>
            <a:r>
              <a:rPr lang="en-US" dirty="0" smtClean="0">
                <a:sym typeface="Wingdings" pitchFamily="2" charset="2"/>
              </a:rPr>
              <a:t>	- 2</a:t>
            </a:r>
            <a:r>
              <a:rPr lang="en-US" baseline="30000" dirty="0" smtClean="0">
                <a:sym typeface="Wingdings" pitchFamily="2" charset="2"/>
              </a:rPr>
              <a:t>o </a:t>
            </a:r>
            <a:r>
              <a:rPr lang="en-US" dirty="0" smtClean="0">
                <a:sym typeface="Wingdings" pitchFamily="2" charset="2"/>
              </a:rPr>
              <a:t>   created in atmosphere (usually through interaction with UV and/or water)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		</a:t>
            </a:r>
            <a:r>
              <a:rPr lang="en-US" b="1" dirty="0" smtClean="0">
                <a:sym typeface="Wingdings" pitchFamily="2" charset="2"/>
              </a:rPr>
              <a:t>examples:  Ozone, Acid Deposition 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Acid Deposition</a:t>
            </a:r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Biological diversity</a:t>
            </a:r>
          </a:p>
          <a:p>
            <a:pPr marL="514350" indent="-514350">
              <a:buNone/>
            </a:pPr>
            <a:r>
              <a:rPr lang="en-US" dirty="0" smtClean="0"/>
              <a:t>	- total # of species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21)  LD-50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22)  Keystone  vs.  Exotic  vs.  Invasive species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23)  Integrated Pest Management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24)  Primary and Secondary Air Pollutants 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25)  Passive Solar Design</a:t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dirty="0" smtClean="0"/>
              <a:t>21)  LD-50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22)  Keystone  vs.  Exotic  vs.  Invasive species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23)  Integrated Pest Management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24)  Primary and Secondary Air Pollutants 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25)  Passive Solar Design</a:t>
            </a:r>
            <a:br>
              <a:rPr lang="en-US" dirty="0" smtClean="0"/>
            </a:br>
            <a:r>
              <a:rPr lang="en-US" dirty="0" smtClean="0"/>
              <a:t>- using solar energy in an indirect way</a:t>
            </a:r>
            <a:br>
              <a:rPr lang="en-US" dirty="0" smtClean="0"/>
            </a:br>
            <a:r>
              <a:rPr lang="en-US" b="1" dirty="0" smtClean="0"/>
              <a:t>examples:  south-facing windows, stone floors, thick walls</a:t>
            </a:r>
            <a:r>
              <a:rPr lang="en-US" dirty="0" smtClean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26)  Green Revolution </a:t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26)  Green Revolution</a:t>
            </a:r>
            <a:br>
              <a:rPr lang="en-US" dirty="0" smtClean="0"/>
            </a:br>
            <a:r>
              <a:rPr lang="en-US" dirty="0" smtClean="0"/>
              <a:t>- Movement and increase in </a:t>
            </a:r>
            <a:r>
              <a:rPr lang="en-US" dirty="0" err="1" smtClean="0"/>
              <a:t>ag</a:t>
            </a:r>
            <a:r>
              <a:rPr lang="en-US" dirty="0" smtClean="0"/>
              <a:t>. technology in order to feed the world’s growing population </a:t>
            </a:r>
            <a:br>
              <a:rPr lang="en-US" dirty="0" smtClean="0"/>
            </a:br>
            <a:r>
              <a:rPr lang="en-US" dirty="0" smtClean="0"/>
              <a:t>(1) industrialization, (2) </a:t>
            </a:r>
            <a:r>
              <a:rPr lang="en-US" dirty="0" err="1" smtClean="0"/>
              <a:t>ag</a:t>
            </a:r>
            <a:r>
              <a:rPr lang="en-US" dirty="0" smtClean="0"/>
              <a:t> tech (3) GMO’s </a:t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26)  Green Revolution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27) GMOs </a:t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26)  Green Revolution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27) GMOs </a:t>
            </a:r>
          </a:p>
          <a:p>
            <a:pPr marL="514350" indent="-514350">
              <a:buNone/>
            </a:pPr>
            <a:r>
              <a:rPr lang="en-US" dirty="0" smtClean="0"/>
              <a:t>	- Genetically modified organisms</a:t>
            </a:r>
            <a:br>
              <a:rPr lang="en-US" dirty="0" smtClean="0"/>
            </a:br>
            <a:r>
              <a:rPr lang="en-US" dirty="0" smtClean="0"/>
              <a:t>- Recombinant DNA technology </a:t>
            </a:r>
            <a:br>
              <a:rPr lang="en-US" dirty="0" smtClean="0"/>
            </a:br>
            <a:r>
              <a:rPr lang="en-US" dirty="0" smtClean="0"/>
              <a:t>- traits:  pesticide resistance, drought resistance, high yield, rapid growth</a:t>
            </a:r>
            <a:br>
              <a:rPr lang="en-US" dirty="0" smtClean="0"/>
            </a:br>
            <a:r>
              <a:rPr lang="en-US" b="1" dirty="0" smtClean="0"/>
              <a:t>ex:  Bt tomatoes, soybeans, corn 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26)  Green Revolution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27) GMOs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28)  5 Types of Pollution </a:t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26)  Green Revolution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27) GMOs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28)  5 Types of Pollution</a:t>
            </a:r>
            <a:br>
              <a:rPr lang="en-US" dirty="0" smtClean="0"/>
            </a:br>
            <a:r>
              <a:rPr lang="en-US" dirty="0" smtClean="0"/>
              <a:t>- Sediment, Nutrient, Thermal, Toxic Chemical, Pathogen  </a:t>
            </a:r>
          </a:p>
          <a:p>
            <a:pPr marL="514350" indent="-51435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26)  Green Revolution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27) GMOs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28)  5 Types of Pollution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29)  Three Gorges Dam / Ogallala Aquifer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dirty="0" smtClean="0"/>
              <a:t>26)  Green Revolution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27) GMOs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28)  5 Types of Pollution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29)  Three Gorges Dam / Ogallala Aquifer </a:t>
            </a:r>
            <a:br>
              <a:rPr lang="en-US" dirty="0" smtClean="0"/>
            </a:br>
            <a:r>
              <a:rPr lang="en-US" dirty="0" smtClean="0"/>
              <a:t>- Three Gorges </a:t>
            </a:r>
            <a:r>
              <a:rPr lang="en-US" dirty="0" smtClean="0">
                <a:sym typeface="Wingdings" pitchFamily="2" charset="2"/>
              </a:rPr>
              <a:t> World’s largest Dam, China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Displaced thousands of people, hydroelectric</a:t>
            </a:r>
          </a:p>
          <a:p>
            <a:pPr marL="514350" indent="-514350">
              <a:buNone/>
            </a:pPr>
            <a:r>
              <a:rPr lang="en-US" dirty="0" smtClean="0"/>
              <a:t>	- Ogallala </a:t>
            </a:r>
            <a:r>
              <a:rPr lang="en-US" dirty="0" smtClean="0">
                <a:sym typeface="Wingdings" pitchFamily="2" charset="2"/>
              </a:rPr>
              <a:t> World’s largest aquifer 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(South Dakota down to Texas) Is being rapidly depleted by irrigation </a:t>
            </a:r>
            <a:r>
              <a:rPr lang="en-US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Acid Deposition</a:t>
            </a:r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Biological diversity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</a:p>
          <a:p>
            <a:pPr marL="514350" indent="-514350">
              <a:buNone/>
            </a:pPr>
            <a:r>
              <a:rPr lang="en-US" dirty="0" smtClean="0"/>
              <a:t>3) </a:t>
            </a:r>
            <a:r>
              <a:rPr lang="en-US" dirty="0" err="1" smtClean="0"/>
              <a:t>Biomagnification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26)  Green Revolution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27) GMOs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28)  5 Types of Pollution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29)  Three Gorges Dam / Ogallala Aquifer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30)  Demographic Transition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30)  Demographic Transition</a:t>
            </a:r>
            <a:br>
              <a:rPr lang="en-US" dirty="0" smtClean="0"/>
            </a:br>
            <a:r>
              <a:rPr lang="en-US" dirty="0" smtClean="0"/>
              <a:t> </a:t>
            </a:r>
          </a:p>
        </p:txBody>
      </p:sp>
      <p:pic>
        <p:nvPicPr>
          <p:cNvPr id="1026" name="Picture 2" descr="http://globalsoc.files.wordpress.com/2008/04/demographic-transition-theory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337" y="1371600"/>
            <a:ext cx="8974663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Two New Things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 marL="514350" indent="-514350">
              <a:buNone/>
            </a:pPr>
            <a:r>
              <a:rPr lang="en-US" dirty="0" smtClean="0"/>
              <a:t>31)  </a:t>
            </a:r>
            <a:r>
              <a:rPr lang="en-US" dirty="0" smtClean="0">
                <a:solidFill>
                  <a:srgbClr val="FF0000"/>
                </a:solidFill>
              </a:rPr>
              <a:t>BOD – biological oxygen demand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The amount of oxygen needed to breakdown organic matter</a:t>
            </a:r>
          </a:p>
          <a:p>
            <a:pPr marL="514350" indent="-51435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Higher BOD = Less Oxygen = More Polluted 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Two New Things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 marL="514350" indent="-514350">
              <a:buNone/>
            </a:pPr>
            <a:r>
              <a:rPr lang="en-US" dirty="0" smtClean="0"/>
              <a:t>32)  </a:t>
            </a:r>
            <a:r>
              <a:rPr lang="en-US" dirty="0" smtClean="0">
                <a:solidFill>
                  <a:srgbClr val="FF0000"/>
                </a:solidFill>
              </a:rPr>
              <a:t>Gross vs. Net Primary Productivity </a:t>
            </a:r>
          </a:p>
          <a:p>
            <a:pPr marL="514350" indent="-51435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514350" indent="-51435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NPP = GPP – Respiration </a:t>
            </a:r>
          </a:p>
          <a:p>
            <a:pPr marL="514350" indent="-514350" algn="ctr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GPP = total rate of photosynthesis 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NPP = energy to be passed to the first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       </a:t>
            </a:r>
            <a:r>
              <a:rPr lang="en-US" b="1" dirty="0" err="1" smtClean="0">
                <a:solidFill>
                  <a:srgbClr val="FF0000"/>
                </a:solidFill>
              </a:rPr>
              <a:t>trophic</a:t>
            </a:r>
            <a:r>
              <a:rPr lang="en-US" b="1" dirty="0" smtClean="0">
                <a:solidFill>
                  <a:srgbClr val="FF0000"/>
                </a:solidFill>
              </a:rPr>
              <a:t> level  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Acid Deposition</a:t>
            </a:r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Biological diversity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</a:p>
          <a:p>
            <a:pPr marL="514350" indent="-514350">
              <a:buNone/>
            </a:pPr>
            <a:r>
              <a:rPr lang="en-US" dirty="0" smtClean="0"/>
              <a:t>3) </a:t>
            </a:r>
            <a:r>
              <a:rPr lang="en-US" dirty="0" err="1" smtClean="0"/>
              <a:t>Biomagnification</a:t>
            </a: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en-US" dirty="0" smtClean="0"/>
              <a:t>	ex:  DDT, Mercury </a:t>
            </a:r>
          </a:p>
          <a:p>
            <a:pPr marL="514350" indent="-514350">
              <a:buNone/>
            </a:pPr>
            <a:r>
              <a:rPr lang="en-US" dirty="0" smtClean="0"/>
              <a:t>	(1) stored in tissue 	(2) Persistent </a:t>
            </a:r>
            <a:br>
              <a:rPr lang="en-US" dirty="0" smtClean="0"/>
            </a:br>
            <a:r>
              <a:rPr lang="en-US" dirty="0" smtClean="0"/>
              <a:t>         (fat soluble)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Acid Deposition</a:t>
            </a:r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Biological diversity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</a:p>
          <a:p>
            <a:pPr marL="514350" indent="-514350">
              <a:buNone/>
            </a:pPr>
            <a:r>
              <a:rPr lang="en-US" dirty="0" smtClean="0"/>
              <a:t>3) </a:t>
            </a:r>
            <a:r>
              <a:rPr lang="en-US" dirty="0" err="1" smtClean="0"/>
              <a:t>Biomagnification</a:t>
            </a: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</a:p>
          <a:p>
            <a:pPr marL="514350" indent="-514350">
              <a:buNone/>
            </a:pPr>
            <a:r>
              <a:rPr lang="en-US" dirty="0" smtClean="0"/>
              <a:t>4) Bioremediation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Acid Deposition</a:t>
            </a:r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Biological diversity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</a:p>
          <a:p>
            <a:pPr marL="514350" indent="-514350">
              <a:buNone/>
            </a:pPr>
            <a:r>
              <a:rPr lang="en-US" dirty="0" smtClean="0"/>
              <a:t>3) </a:t>
            </a:r>
            <a:r>
              <a:rPr lang="en-US" dirty="0" err="1" smtClean="0"/>
              <a:t>Biomagnification</a:t>
            </a: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</a:p>
          <a:p>
            <a:pPr marL="514350" indent="-514350">
              <a:buNone/>
            </a:pPr>
            <a:r>
              <a:rPr lang="en-US" dirty="0" smtClean="0"/>
              <a:t>4) Bioremediation</a:t>
            </a:r>
            <a:br>
              <a:rPr lang="en-US" dirty="0" smtClean="0"/>
            </a:br>
            <a:r>
              <a:rPr lang="en-US" dirty="0" smtClean="0"/>
              <a:t>- Using microorganisms to remediate organic   waste </a:t>
            </a:r>
          </a:p>
          <a:p>
            <a:pPr marL="514350" indent="-514350">
              <a:buNone/>
            </a:pPr>
            <a:r>
              <a:rPr lang="en-US" dirty="0" smtClean="0"/>
              <a:t>	- ex:  Using microorganisms to clean up oil spills (Exxon Valdez)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3228</TotalTime>
  <Words>688</Words>
  <Application>Microsoft Office PowerPoint</Application>
  <PresentationFormat>On-screen Show (4:3)</PresentationFormat>
  <Paragraphs>325</Paragraphs>
  <Slides>63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4" baseType="lpstr">
      <vt:lpstr>Office Theme</vt:lpstr>
      <vt:lpstr>The Essential 30 (and two new things)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Two New Things </vt:lpstr>
      <vt:lpstr>Two New Things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cmathis</dc:creator>
  <cp:lastModifiedBy>Coleman, Elizabeth</cp:lastModifiedBy>
  <cp:revision>8</cp:revision>
  <dcterms:created xsi:type="dcterms:W3CDTF">2010-05-08T15:14:34Z</dcterms:created>
  <dcterms:modified xsi:type="dcterms:W3CDTF">2012-05-03T20:13:19Z</dcterms:modified>
</cp:coreProperties>
</file>